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3"/>
  </p:notesMasterIdLst>
  <p:sldIdLst>
    <p:sldId id="256" r:id="rId2"/>
    <p:sldId id="281" r:id="rId3"/>
    <p:sldId id="257" r:id="rId4"/>
    <p:sldId id="258" r:id="rId5"/>
    <p:sldId id="288" r:id="rId6"/>
    <p:sldId id="262" r:id="rId7"/>
    <p:sldId id="290" r:id="rId8"/>
    <p:sldId id="266" r:id="rId9"/>
    <p:sldId id="282" r:id="rId10"/>
    <p:sldId id="267" r:id="rId11"/>
    <p:sldId id="291" r:id="rId12"/>
    <p:sldId id="302" r:id="rId13"/>
    <p:sldId id="294" r:id="rId14"/>
    <p:sldId id="320" r:id="rId15"/>
    <p:sldId id="268" r:id="rId16"/>
    <p:sldId id="283" r:id="rId17"/>
    <p:sldId id="269" r:id="rId18"/>
    <p:sldId id="292" r:id="rId19"/>
    <p:sldId id="293" r:id="rId20"/>
    <p:sldId id="295" r:id="rId21"/>
    <p:sldId id="321" r:id="rId22"/>
    <p:sldId id="260" r:id="rId23"/>
    <p:sldId id="261" r:id="rId24"/>
    <p:sldId id="287" r:id="rId25"/>
    <p:sldId id="303" r:id="rId26"/>
    <p:sldId id="309" r:id="rId27"/>
    <p:sldId id="304" r:id="rId28"/>
    <p:sldId id="305" r:id="rId29"/>
    <p:sldId id="259" r:id="rId30"/>
    <p:sldId id="306" r:id="rId31"/>
    <p:sldId id="307" r:id="rId32"/>
    <p:sldId id="284" r:id="rId33"/>
    <p:sldId id="298" r:id="rId34"/>
    <p:sldId id="274" r:id="rId35"/>
    <p:sldId id="318" r:id="rId36"/>
    <p:sldId id="310" r:id="rId37"/>
    <p:sldId id="319" r:id="rId38"/>
    <p:sldId id="276" r:id="rId39"/>
    <p:sldId id="322" r:id="rId40"/>
    <p:sldId id="278" r:id="rId41"/>
    <p:sldId id="265" r:id="rId42"/>
  </p:sldIdLst>
  <p:sldSz cx="12192000" cy="6858000"/>
  <p:notesSz cx="6858000" cy="9144000"/>
  <p:embeddedFontLst>
    <p:embeddedFont>
      <p:font typeface="OPPOSans H" panose="020B0604020202020204" charset="-122"/>
      <p:regular r:id="rId44"/>
    </p:embeddedFont>
    <p:embeddedFont>
      <p:font typeface="Source Han Sans" panose="020B0604020202020204" charset="-128"/>
      <p:regular r:id="rId45"/>
    </p:embeddedFont>
    <p:embeddedFont>
      <p:font typeface="Source Han Sans CN Bold" panose="020B0604020202020204" charset="-128"/>
      <p:regular r:id="rId46"/>
    </p:embeddedFont>
    <p:embeddedFont>
      <p:font typeface="Arial Black" panose="020B0A04020102020204" pitchFamily="34" charset="0"/>
      <p:bold r:id="rId47"/>
    </p:embeddedFont>
    <p:embeddedFont>
      <p:font typeface="Bahnschrift SemiBold" panose="020B0502040204020203" pitchFamily="34" charset="0"/>
      <p:bold r:id="rId48"/>
    </p:embeddedFont>
    <p:embeddedFont>
      <p:font typeface="Barlow Bold" panose="00000800000000000000" pitchFamily="2" charset="0"/>
      <p:bold r:id="rId49"/>
    </p:embeddedFont>
    <p:embeddedFont>
      <p:font typeface="Barlow Condensed" panose="00000506000000000000" pitchFamily="2" charset="0"/>
      <p:regular r:id="rId50"/>
      <p:bold r:id="rId51"/>
      <p:italic r:id="rId52"/>
      <p:boldItalic r:id="rId53"/>
    </p:embeddedFont>
    <p:embeddedFont>
      <p:font typeface="Dawning of a New Day" panose="020B0604020202020204" charset="0"/>
      <p:regular r:id="rId54"/>
    </p:embeddedFont>
    <p:embeddedFont>
      <p:font typeface="Montserrat" panose="00000500000000000000" pitchFamily="2" charset="0"/>
      <p:regular r:id="rId55"/>
      <p:bold r:id="rId56"/>
      <p:italic r:id="rId57"/>
      <p:bold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89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F8A100-5633-445A-8DD4-AC911AF183BB}" type="datetimeFigureOut">
              <a:rPr lang="en-US" smtClean="0"/>
              <a:t>5/21/2025</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72C21F-41A3-4582-90B1-1D85678FECF7}" type="slidenum">
              <a:rPr lang="en-US" smtClean="0"/>
              <a:t>‹#›</a:t>
            </a:fld>
            <a:endParaRPr lang="en-US"/>
          </a:p>
        </p:txBody>
      </p:sp>
    </p:spTree>
    <p:extLst>
      <p:ext uri="{BB962C8B-B14F-4D97-AF65-F5344CB8AC3E}">
        <p14:creationId xmlns:p14="http://schemas.microsoft.com/office/powerpoint/2010/main" val="2397436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EC72C21F-41A3-4582-90B1-1D85678FECF7}" type="slidenum">
              <a:rPr lang="en-US" smtClean="0"/>
              <a:t>2</a:t>
            </a:fld>
            <a:endParaRPr lang="en-US"/>
          </a:p>
        </p:txBody>
      </p:sp>
    </p:spTree>
    <p:extLst>
      <p:ext uri="{BB962C8B-B14F-4D97-AF65-F5344CB8AC3E}">
        <p14:creationId xmlns:p14="http://schemas.microsoft.com/office/powerpoint/2010/main" val="549444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498128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49574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06_Parker_Template_SlidesMania_10">
  <p:cSld name="0006_Parker_Template_SlidesMania_10">
    <p:spTree>
      <p:nvGrpSpPr>
        <p:cNvPr id="1" name="Shape 44"/>
        <p:cNvGrpSpPr/>
        <p:nvPr/>
      </p:nvGrpSpPr>
      <p:grpSpPr>
        <a:xfrm>
          <a:off x="0" y="0"/>
          <a:ext cx="0" cy="0"/>
          <a:chOff x="0" y="0"/>
          <a:chExt cx="0" cy="0"/>
        </a:xfrm>
      </p:grpSpPr>
      <p:sp>
        <p:nvSpPr>
          <p:cNvPr id="45" name="Google Shape;45;p11"/>
          <p:cNvSpPr/>
          <p:nvPr/>
        </p:nvSpPr>
        <p:spPr>
          <a:xfrm>
            <a:off x="934065" y="914400"/>
            <a:ext cx="10314039" cy="5230761"/>
          </a:xfrm>
          <a:prstGeom prst="rect">
            <a:avLst/>
          </a:prstGeom>
          <a:noFill/>
          <a:ln w="76200" cap="flat" cmpd="sng">
            <a:solidFill>
              <a:srgbClr val="266F8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 name="Google Shape;46;p11"/>
          <p:cNvSpPr/>
          <p:nvPr/>
        </p:nvSpPr>
        <p:spPr>
          <a:xfrm>
            <a:off x="324465" y="1988574"/>
            <a:ext cx="11867535" cy="288085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47;p11"/>
          <p:cNvSpPr txBox="1"/>
          <p:nvPr/>
        </p:nvSpPr>
        <p:spPr>
          <a:xfrm rot="5400000">
            <a:off x="-679350" y="62747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300">
                <a:solidFill>
                  <a:srgbClr val="256C87"/>
                </a:solidFill>
                <a:latin typeface="Barlow Condensed"/>
                <a:ea typeface="Barlow Condensed"/>
                <a:cs typeface="Barlow Condensed"/>
                <a:sym typeface="Barlow Condensed"/>
              </a:rPr>
              <a:t>SLIDESMANIA.COM</a:t>
            </a:r>
            <a:endParaRPr sz="1300">
              <a:solidFill>
                <a:srgbClr val="256C87"/>
              </a:solidFill>
              <a:latin typeface="Barlow Condensed"/>
              <a:ea typeface="Barlow Condensed"/>
              <a:cs typeface="Barlow Condensed"/>
              <a:sym typeface="Barlow Condensed"/>
            </a:endParaRPr>
          </a:p>
        </p:txBody>
      </p:sp>
    </p:spTree>
    <p:extLst>
      <p:ext uri="{BB962C8B-B14F-4D97-AF65-F5344CB8AC3E}">
        <p14:creationId xmlns:p14="http://schemas.microsoft.com/office/powerpoint/2010/main" val="130654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1C064"/>
          </a:solidFill>
          <a:ln/>
        </p:spPr>
      </p:sp>
      <p:sp>
        <p:nvSpPr>
          <p:cNvPr id="3" name="Shape 1"/>
          <p:cNvSpPr/>
          <p:nvPr/>
        </p:nvSpPr>
        <p:spPr>
          <a:xfrm>
            <a:off x="0" y="0"/>
            <a:ext cx="12192000" cy="68580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847424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417476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388072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935862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650319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783110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lumMod val="75000"/>
              </a:schemeClr>
            </a:gs>
            <a:gs pos="25000">
              <a:schemeClr val="accent1">
                <a:lumMod val="0"/>
                <a:lumOff val="100000"/>
                <a:alpha val="0"/>
              </a:schemeClr>
            </a:gs>
            <a:gs pos="100000">
              <a:schemeClr val="accent1">
                <a:lumMod val="45000"/>
                <a:lumOff val="55000"/>
              </a:schemeClr>
            </a:gs>
            <a:gs pos="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botpenguin.com/glossary/algorith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scaler.com/data-science-course/?utm_source=scaler-topics&amp;utm_medium=fp-growth-in-data-mining&amp;utm_campaign=topics-data-scienc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11765"/>
            <a:ext cx="12203460" cy="6869765"/>
          </a:xfrm>
          <a:prstGeom prst="rect">
            <a:avLst/>
          </a:prstGeom>
          <a:gradFill>
            <a:gsLst>
              <a:gs pos="0">
                <a:schemeClr val="accent1"/>
              </a:gs>
              <a:gs pos="100000">
                <a:schemeClr val="accent1">
                  <a:lumMod val="20000"/>
                  <a:lumOff val="80000"/>
                </a:schemeClr>
              </a:gs>
            </a:gsLst>
            <a:lin ang="156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11630" y="554397"/>
            <a:ext cx="11168739" cy="5822205"/>
          </a:xfrm>
          <a:prstGeom prst="roundRect">
            <a:avLst>
              <a:gd name="adj" fmla="val 0"/>
            </a:avLst>
          </a:prstGeom>
          <a:gradFill>
            <a:gsLst>
              <a:gs pos="0">
                <a:schemeClr val="accent1">
                  <a:lumMod val="20000"/>
                  <a:lumOff val="80000"/>
                </a:schemeClr>
              </a:gs>
              <a:gs pos="51000">
                <a:schemeClr val="bg1"/>
              </a:gs>
              <a:gs pos="100000">
                <a:schemeClr val="bg1">
                  <a:alpha val="47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solidFill>
                <a:srgbClr val="FF0000"/>
              </a:solidFill>
            </a:endParaRPr>
          </a:p>
        </p:txBody>
      </p:sp>
      <p:sp>
        <p:nvSpPr>
          <p:cNvPr id="4" name="标题 1"/>
          <p:cNvSpPr txBox="1"/>
          <p:nvPr/>
        </p:nvSpPr>
        <p:spPr>
          <a:xfrm>
            <a:off x="786093" y="2656019"/>
            <a:ext cx="5500407" cy="1757292"/>
          </a:xfrm>
          <a:prstGeom prst="rect">
            <a:avLst/>
          </a:prstGeom>
          <a:noFill/>
          <a:ln cap="sq">
            <a:noFill/>
          </a:ln>
        </p:spPr>
        <p:txBody>
          <a:bodyPr vert="horz" wrap="square" lIns="0" tIns="0" rIns="0" bIns="0" rtlCol="0" anchor="t"/>
          <a:lstStyle/>
          <a:p>
            <a:pPr algn="l">
              <a:lnSpc>
                <a:spcPct val="130000"/>
              </a:lnSpc>
            </a:pPr>
            <a:r>
              <a:rPr kumimoji="1" lang="en-US" altLang="zh-CN" sz="2100" dirty="0">
                <a:ln w="12700">
                  <a:noFill/>
                </a:ln>
                <a:solidFill>
                  <a:schemeClr val="accent1">
                    <a:lumMod val="75000"/>
                  </a:schemeClr>
                </a:solidFill>
                <a:latin typeface="Source Han Sans CN Bold"/>
                <a:ea typeface="Source Han Sans CN Bold"/>
                <a:cs typeface="Source Han Sans CN Bold"/>
              </a:rPr>
              <a:t> </a:t>
            </a:r>
            <a:r>
              <a:rPr kumimoji="1" lang="en-US" altLang="zh-CN" sz="2200" dirty="0" err="1">
                <a:ln w="12700">
                  <a:noFill/>
                </a:ln>
                <a:solidFill>
                  <a:schemeClr val="accent1">
                    <a:lumMod val="75000"/>
                  </a:schemeClr>
                </a:solidFill>
                <a:latin typeface="Source Han Sans CN Bold"/>
                <a:ea typeface="Source Han Sans CN Bold"/>
                <a:cs typeface="Source Han Sans CN Bold"/>
              </a:rPr>
              <a:t>Tìm</a:t>
            </a:r>
            <a:r>
              <a:rPr kumimoji="1" lang="en-US" altLang="zh-CN" sz="2200" dirty="0">
                <a:ln w="12700">
                  <a:noFill/>
                </a:ln>
                <a:solidFill>
                  <a:schemeClr val="accent1">
                    <a:lumMod val="75000"/>
                  </a:schemeClr>
                </a:solidFill>
                <a:latin typeface="Source Han Sans CN Bold"/>
                <a:ea typeface="Source Han Sans CN Bold"/>
                <a:cs typeface="Source Han Sans CN Bold"/>
              </a:rPr>
              <a:t> </a:t>
            </a:r>
            <a:r>
              <a:rPr kumimoji="1" lang="en-US" altLang="zh-CN" sz="2200" dirty="0" err="1">
                <a:ln w="12700">
                  <a:noFill/>
                </a:ln>
                <a:solidFill>
                  <a:schemeClr val="accent1">
                    <a:lumMod val="75000"/>
                  </a:schemeClr>
                </a:solidFill>
                <a:latin typeface="Source Han Sans CN Bold"/>
                <a:ea typeface="Source Han Sans CN Bold"/>
                <a:cs typeface="Source Han Sans CN Bold"/>
              </a:rPr>
              <a:t>hiểu</a:t>
            </a:r>
            <a:r>
              <a:rPr kumimoji="1" lang="en-US" altLang="zh-CN" sz="2200" dirty="0">
                <a:ln w="12700">
                  <a:noFill/>
                </a:ln>
                <a:solidFill>
                  <a:schemeClr val="accent1">
                    <a:lumMod val="75000"/>
                  </a:schemeClr>
                </a:solidFill>
                <a:latin typeface="Arial Black" panose="020B0A04020102020204" pitchFamily="34" charset="0"/>
                <a:ea typeface="Source Han Sans CN Bold"/>
                <a:cs typeface="Source Han Sans CN Bold"/>
              </a:rPr>
              <a:t>,</a:t>
            </a:r>
            <a:r>
              <a:rPr kumimoji="1" lang="en-US" altLang="zh-CN" sz="2200" dirty="0">
                <a:ln w="12700">
                  <a:noFill/>
                </a:ln>
                <a:solidFill>
                  <a:schemeClr val="accent1">
                    <a:lumMod val="75000"/>
                  </a:schemeClr>
                </a:solidFill>
                <a:latin typeface="Source Han Sans CN Bold"/>
                <a:ea typeface="Source Han Sans CN Bold"/>
                <a:cs typeface="Source Han Sans CN Bold"/>
              </a:rPr>
              <a:t> </a:t>
            </a:r>
            <a:r>
              <a:rPr kumimoji="1" lang="en-US" altLang="zh-CN" sz="2200" dirty="0" err="1">
                <a:ln w="12700">
                  <a:noFill/>
                </a:ln>
                <a:solidFill>
                  <a:schemeClr val="accent1">
                    <a:lumMod val="75000"/>
                  </a:schemeClr>
                </a:solidFill>
                <a:latin typeface="Source Han Sans CN Bold"/>
                <a:ea typeface="Source Han Sans CN Bold"/>
                <a:cs typeface="Source Han Sans CN Bold"/>
              </a:rPr>
              <a:t>cách</a:t>
            </a:r>
            <a:r>
              <a:rPr kumimoji="1" lang="en-US" altLang="zh-CN" sz="2200" dirty="0">
                <a:ln w="12700">
                  <a:noFill/>
                </a:ln>
                <a:solidFill>
                  <a:schemeClr val="accent1">
                    <a:lumMod val="75000"/>
                  </a:schemeClr>
                </a:solidFill>
                <a:latin typeface="Source Han Sans CN Bold"/>
                <a:ea typeface="Source Han Sans CN Bold"/>
                <a:cs typeface="Source Han Sans CN Bold"/>
              </a:rPr>
              <a:t> </a:t>
            </a:r>
            <a:r>
              <a:rPr kumimoji="1" lang="en-US" altLang="zh-CN" sz="2200" dirty="0" err="1">
                <a:ln w="12700">
                  <a:noFill/>
                </a:ln>
                <a:solidFill>
                  <a:schemeClr val="accent1">
                    <a:lumMod val="75000"/>
                  </a:schemeClr>
                </a:solidFill>
                <a:latin typeface="Source Han Sans CN Bold"/>
                <a:ea typeface="Source Han Sans CN Bold"/>
                <a:cs typeface="Source Han Sans CN Bold"/>
              </a:rPr>
              <a:t>Sử</a:t>
            </a:r>
            <a:r>
              <a:rPr kumimoji="1" lang="en-US" altLang="zh-CN" sz="2200" dirty="0">
                <a:ln w="12700">
                  <a:noFill/>
                </a:ln>
                <a:solidFill>
                  <a:schemeClr val="accent1">
                    <a:lumMod val="75000"/>
                  </a:schemeClr>
                </a:solidFill>
                <a:latin typeface="Source Han Sans CN Bold"/>
                <a:ea typeface="Source Han Sans CN Bold"/>
                <a:cs typeface="Source Han Sans CN Bold"/>
              </a:rPr>
              <a:t> </a:t>
            </a:r>
            <a:r>
              <a:rPr kumimoji="1" lang="en-US" altLang="zh-CN" sz="2200" dirty="0" err="1">
                <a:ln w="12700">
                  <a:noFill/>
                </a:ln>
                <a:solidFill>
                  <a:schemeClr val="accent1">
                    <a:lumMod val="75000"/>
                  </a:schemeClr>
                </a:solidFill>
                <a:latin typeface="Source Han Sans CN Bold"/>
                <a:ea typeface="Source Han Sans CN Bold"/>
                <a:cs typeface="Source Han Sans CN Bold"/>
              </a:rPr>
              <a:t>Dụng</a:t>
            </a:r>
            <a:r>
              <a:rPr kumimoji="1" lang="en-US" altLang="zh-CN" sz="2200" dirty="0">
                <a:ln w="12700">
                  <a:noFill/>
                </a:ln>
                <a:solidFill>
                  <a:schemeClr val="accent1">
                    <a:lumMod val="75000"/>
                  </a:schemeClr>
                </a:solidFill>
                <a:latin typeface="Source Han Sans CN Bold"/>
                <a:ea typeface="Source Han Sans CN Bold"/>
                <a:cs typeface="Source Han Sans CN Bold"/>
              </a:rPr>
              <a:t> </a:t>
            </a:r>
            <a:r>
              <a:rPr kumimoji="1" lang="en-US" altLang="zh-CN" sz="2200" dirty="0" err="1">
                <a:ln w="12700">
                  <a:noFill/>
                </a:ln>
                <a:solidFill>
                  <a:schemeClr val="accent1">
                    <a:lumMod val="75000"/>
                  </a:schemeClr>
                </a:solidFill>
                <a:latin typeface="Source Han Sans CN Bold"/>
                <a:ea typeface="Source Han Sans CN Bold"/>
                <a:cs typeface="Source Han Sans CN Bold"/>
              </a:rPr>
              <a:t>Thuật</a:t>
            </a:r>
            <a:r>
              <a:rPr kumimoji="1" lang="en-US" altLang="zh-CN" sz="2200" dirty="0">
                <a:ln w="12700">
                  <a:noFill/>
                </a:ln>
                <a:solidFill>
                  <a:schemeClr val="accent1">
                    <a:lumMod val="75000"/>
                  </a:schemeClr>
                </a:solidFill>
                <a:latin typeface="Source Han Sans CN Bold"/>
                <a:ea typeface="Source Han Sans CN Bold"/>
                <a:cs typeface="Source Han Sans CN Bold"/>
              </a:rPr>
              <a:t> </a:t>
            </a:r>
            <a:r>
              <a:rPr kumimoji="1" lang="en-US" altLang="zh-CN" sz="2200" dirty="0" err="1">
                <a:ln w="12700">
                  <a:noFill/>
                </a:ln>
                <a:solidFill>
                  <a:schemeClr val="accent1">
                    <a:lumMod val="75000"/>
                  </a:schemeClr>
                </a:solidFill>
                <a:latin typeface="Source Han Sans CN Bold"/>
                <a:ea typeface="Source Han Sans CN Bold"/>
                <a:cs typeface="Source Han Sans CN Bold"/>
              </a:rPr>
              <a:t>Toán</a:t>
            </a:r>
            <a:r>
              <a:rPr kumimoji="1" lang="en-US" altLang="zh-CN" sz="2200" dirty="0">
                <a:ln w="12700">
                  <a:noFill/>
                </a:ln>
                <a:solidFill>
                  <a:schemeClr val="accent1">
                    <a:lumMod val="75000"/>
                  </a:schemeClr>
                </a:solidFill>
                <a:latin typeface="Source Han Sans CN Bold"/>
                <a:ea typeface="Source Han Sans CN Bold"/>
                <a:cs typeface="Source Han Sans CN Bold"/>
              </a:rPr>
              <a:t> </a:t>
            </a:r>
            <a:r>
              <a:rPr kumimoji="1" lang="en-US" altLang="zh-CN" sz="2200" dirty="0" err="1">
                <a:ln w="12700">
                  <a:noFill/>
                </a:ln>
                <a:solidFill>
                  <a:schemeClr val="accent1">
                    <a:lumMod val="75000"/>
                  </a:schemeClr>
                </a:solidFill>
                <a:latin typeface="Source Han Sans CN Bold"/>
                <a:ea typeface="Source Han Sans CN Bold"/>
                <a:cs typeface="Source Han Sans CN Bold"/>
              </a:rPr>
              <a:t>Apriori</a:t>
            </a:r>
            <a:r>
              <a:rPr kumimoji="1" lang="en-US" altLang="zh-CN" sz="2200" dirty="0">
                <a:ln w="12700">
                  <a:noFill/>
                </a:ln>
                <a:solidFill>
                  <a:schemeClr val="accent1">
                    <a:lumMod val="75000"/>
                  </a:schemeClr>
                </a:solidFill>
                <a:latin typeface="Source Han Sans CN Bold"/>
                <a:ea typeface="Source Han Sans CN Bold"/>
                <a:cs typeface="Source Han Sans CN Bold"/>
              </a:rPr>
              <a:t> </a:t>
            </a:r>
            <a:r>
              <a:rPr kumimoji="1" lang="en-US" altLang="zh-CN" sz="2200" dirty="0" err="1">
                <a:ln w="12700">
                  <a:noFill/>
                </a:ln>
                <a:solidFill>
                  <a:schemeClr val="accent1">
                    <a:lumMod val="75000"/>
                  </a:schemeClr>
                </a:solidFill>
                <a:latin typeface="Source Han Sans CN Bold"/>
                <a:ea typeface="Source Han Sans CN Bold"/>
                <a:cs typeface="Source Han Sans CN Bold"/>
              </a:rPr>
              <a:t>và</a:t>
            </a:r>
            <a:r>
              <a:rPr kumimoji="1" lang="en-US" altLang="zh-CN" sz="2200" dirty="0">
                <a:ln w="12700">
                  <a:noFill/>
                </a:ln>
                <a:solidFill>
                  <a:schemeClr val="accent1">
                    <a:lumMod val="75000"/>
                  </a:schemeClr>
                </a:solidFill>
                <a:latin typeface="Source Han Sans CN Bold"/>
                <a:ea typeface="Source Han Sans CN Bold"/>
                <a:cs typeface="Source Han Sans CN Bold"/>
              </a:rPr>
              <a:t> FP-Growth </a:t>
            </a:r>
            <a:r>
              <a:rPr kumimoji="1" lang="en-US" altLang="zh-CN" sz="2200" dirty="0" err="1">
                <a:ln w="12700">
                  <a:noFill/>
                </a:ln>
                <a:solidFill>
                  <a:schemeClr val="accent1">
                    <a:lumMod val="75000"/>
                  </a:schemeClr>
                </a:solidFill>
                <a:latin typeface="Source Han Sans CN Bold"/>
                <a:ea typeface="Source Han Sans CN Bold"/>
                <a:cs typeface="Source Han Sans CN Bold"/>
              </a:rPr>
              <a:t>và</a:t>
            </a:r>
            <a:r>
              <a:rPr kumimoji="1" lang="en-US" altLang="zh-CN" sz="2200" dirty="0">
                <a:ln w="12700">
                  <a:noFill/>
                </a:ln>
                <a:solidFill>
                  <a:schemeClr val="accent1">
                    <a:lumMod val="75000"/>
                  </a:schemeClr>
                </a:solidFill>
                <a:latin typeface="Source Han Sans CN Bold"/>
                <a:ea typeface="Source Han Sans CN Bold"/>
                <a:cs typeface="Source Han Sans CN Bold"/>
              </a:rPr>
              <a:t> </a:t>
            </a:r>
            <a:r>
              <a:rPr lang="en-US" sz="2200" dirty="0" err="1">
                <a:solidFill>
                  <a:schemeClr val="accent1">
                    <a:lumMod val="75000"/>
                  </a:schemeClr>
                </a:solidFill>
                <a:latin typeface="Source Han Sans CN Bold" panose="020B0604020202020204" charset="-128"/>
                <a:ea typeface="Source Han Sans CN Bold" panose="020B0604020202020204" charset="-128"/>
              </a:rPr>
              <a:t>Phân</a:t>
            </a:r>
            <a:r>
              <a:rPr lang="en-US" sz="2200" dirty="0">
                <a:solidFill>
                  <a:schemeClr val="accent1">
                    <a:lumMod val="75000"/>
                  </a:schemeClr>
                </a:solidFill>
                <a:latin typeface="Source Han Sans CN Bold" panose="020B0604020202020204" charset="-128"/>
                <a:ea typeface="Source Han Sans CN Bold" panose="020B0604020202020204" charset="-128"/>
              </a:rPr>
              <a:t> </a:t>
            </a:r>
            <a:r>
              <a:rPr lang="en-US" sz="2200" dirty="0" err="1">
                <a:solidFill>
                  <a:schemeClr val="accent1">
                    <a:lumMod val="75000"/>
                  </a:schemeClr>
                </a:solidFill>
                <a:latin typeface="Source Han Sans CN Bold" panose="020B0604020202020204" charset="-128"/>
                <a:ea typeface="Source Han Sans CN Bold" panose="020B0604020202020204" charset="-128"/>
              </a:rPr>
              <a:t>Tích</a:t>
            </a:r>
            <a:r>
              <a:rPr lang="en-US" sz="2200" dirty="0">
                <a:solidFill>
                  <a:schemeClr val="accent1">
                    <a:lumMod val="75000"/>
                  </a:schemeClr>
                </a:solidFill>
                <a:latin typeface="Source Han Sans CN Bold" panose="020B0604020202020204" charset="-128"/>
                <a:ea typeface="Source Han Sans CN Bold" panose="020B0604020202020204" charset="-128"/>
              </a:rPr>
              <a:t> </a:t>
            </a:r>
            <a:r>
              <a:rPr lang="en-US" sz="2200" dirty="0" err="1">
                <a:solidFill>
                  <a:schemeClr val="accent1">
                    <a:lumMod val="75000"/>
                  </a:schemeClr>
                </a:solidFill>
                <a:latin typeface="Source Han Sans CN Bold" panose="020B0604020202020204" charset="-128"/>
                <a:ea typeface="Source Han Sans CN Bold" panose="020B0604020202020204" charset="-128"/>
              </a:rPr>
              <a:t>Luật</a:t>
            </a:r>
            <a:r>
              <a:rPr lang="en-US" sz="2200" dirty="0">
                <a:solidFill>
                  <a:schemeClr val="accent1">
                    <a:lumMod val="75000"/>
                  </a:schemeClr>
                </a:solidFill>
                <a:latin typeface="Source Han Sans CN Bold" panose="020B0604020202020204" charset="-128"/>
                <a:ea typeface="Source Han Sans CN Bold" panose="020B0604020202020204" charset="-128"/>
              </a:rPr>
              <a:t> </a:t>
            </a:r>
            <a:r>
              <a:rPr lang="en-US" sz="2200" dirty="0" err="1">
                <a:solidFill>
                  <a:schemeClr val="accent1">
                    <a:lumMod val="75000"/>
                  </a:schemeClr>
                </a:solidFill>
                <a:latin typeface="Source Han Sans CN Bold" panose="020B0604020202020204" charset="-128"/>
                <a:ea typeface="Source Han Sans CN Bold" panose="020B0604020202020204" charset="-128"/>
              </a:rPr>
              <a:t>Kết</a:t>
            </a:r>
            <a:r>
              <a:rPr lang="en-US" sz="2200" dirty="0">
                <a:solidFill>
                  <a:schemeClr val="accent1">
                    <a:lumMod val="75000"/>
                  </a:schemeClr>
                </a:solidFill>
                <a:latin typeface="Source Han Sans CN Bold" panose="020B0604020202020204" charset="-128"/>
                <a:ea typeface="Source Han Sans CN Bold" panose="020B0604020202020204" charset="-128"/>
              </a:rPr>
              <a:t> </a:t>
            </a:r>
            <a:r>
              <a:rPr lang="en-US" sz="2200" dirty="0" err="1">
                <a:solidFill>
                  <a:schemeClr val="accent1">
                    <a:lumMod val="75000"/>
                  </a:schemeClr>
                </a:solidFill>
                <a:latin typeface="Source Han Sans CN Bold" panose="020B0604020202020204" charset="-128"/>
                <a:ea typeface="Source Han Sans CN Bold" panose="020B0604020202020204" charset="-128"/>
              </a:rPr>
              <a:t>Hợp</a:t>
            </a:r>
            <a:r>
              <a:rPr lang="en-US" sz="2200" dirty="0">
                <a:solidFill>
                  <a:schemeClr val="accent1">
                    <a:lumMod val="75000"/>
                  </a:schemeClr>
                </a:solidFill>
                <a:latin typeface="Source Han Sans CN Bold" panose="020B0604020202020204" charset="-128"/>
                <a:ea typeface="Source Han Sans CN Bold" panose="020B0604020202020204" charset="-128"/>
              </a:rPr>
              <a:t> </a:t>
            </a:r>
            <a:r>
              <a:rPr lang="en-US" sz="2200" dirty="0" err="1">
                <a:solidFill>
                  <a:schemeClr val="accent1">
                    <a:lumMod val="75000"/>
                  </a:schemeClr>
                </a:solidFill>
                <a:latin typeface="Source Han Sans CN Bold" panose="020B0604020202020204" charset="-128"/>
                <a:ea typeface="Source Han Sans CN Bold" panose="020B0604020202020204" charset="-128"/>
              </a:rPr>
              <a:t>Trên</a:t>
            </a:r>
            <a:r>
              <a:rPr lang="en-US" sz="2200" dirty="0">
                <a:solidFill>
                  <a:schemeClr val="accent1">
                    <a:lumMod val="75000"/>
                  </a:schemeClr>
                </a:solidFill>
                <a:latin typeface="Source Han Sans CN Bold" panose="020B0604020202020204" charset="-128"/>
                <a:ea typeface="Source Han Sans CN Bold" panose="020B0604020202020204" charset="-128"/>
              </a:rPr>
              <a:t> </a:t>
            </a:r>
            <a:r>
              <a:rPr lang="en-US" sz="2200" dirty="0" err="1">
                <a:solidFill>
                  <a:schemeClr val="accent1">
                    <a:lumMod val="75000"/>
                  </a:schemeClr>
                </a:solidFill>
                <a:latin typeface="Source Han Sans CN Bold" panose="020B0604020202020204" charset="-128"/>
                <a:ea typeface="Source Han Sans CN Bold" panose="020B0604020202020204" charset="-128"/>
              </a:rPr>
              <a:t>Bộ</a:t>
            </a:r>
            <a:r>
              <a:rPr lang="en-US" sz="2200" dirty="0">
                <a:solidFill>
                  <a:schemeClr val="accent1">
                    <a:lumMod val="75000"/>
                  </a:schemeClr>
                </a:solidFill>
                <a:latin typeface="Source Han Sans CN Bold" panose="020B0604020202020204" charset="-128"/>
                <a:ea typeface="Source Han Sans CN Bold" panose="020B0604020202020204" charset="-128"/>
              </a:rPr>
              <a:t> </a:t>
            </a:r>
            <a:r>
              <a:rPr lang="en-US" sz="2200" dirty="0" err="1">
                <a:solidFill>
                  <a:schemeClr val="accent1">
                    <a:lumMod val="75000"/>
                  </a:schemeClr>
                </a:solidFill>
                <a:latin typeface="Source Han Sans CN Bold" panose="020B0604020202020204" charset="-128"/>
                <a:ea typeface="Source Han Sans CN Bold" panose="020B0604020202020204" charset="-128"/>
              </a:rPr>
              <a:t>Dữ</a:t>
            </a:r>
            <a:r>
              <a:rPr lang="en-US" sz="2200" dirty="0">
                <a:solidFill>
                  <a:schemeClr val="accent1">
                    <a:lumMod val="75000"/>
                  </a:schemeClr>
                </a:solidFill>
                <a:latin typeface="Source Han Sans CN Bold" panose="020B0604020202020204" charset="-128"/>
                <a:ea typeface="Source Han Sans CN Bold" panose="020B0604020202020204" charset="-128"/>
              </a:rPr>
              <a:t> </a:t>
            </a:r>
            <a:r>
              <a:rPr lang="en-US" sz="2200" dirty="0" err="1">
                <a:solidFill>
                  <a:schemeClr val="accent1">
                    <a:lumMod val="75000"/>
                  </a:schemeClr>
                </a:solidFill>
                <a:latin typeface="Source Han Sans CN Bold" panose="020B0604020202020204" charset="-128"/>
                <a:ea typeface="Source Han Sans CN Bold" panose="020B0604020202020204" charset="-128"/>
              </a:rPr>
              <a:t>Liệu</a:t>
            </a:r>
            <a:r>
              <a:rPr lang="en-US" sz="2200" dirty="0">
                <a:solidFill>
                  <a:schemeClr val="accent1">
                    <a:lumMod val="75000"/>
                  </a:schemeClr>
                </a:solidFill>
                <a:latin typeface="Source Han Sans CN Bold" panose="020B0604020202020204" charset="-128"/>
                <a:ea typeface="Source Han Sans CN Bold" panose="020B0604020202020204" charset="-128"/>
              </a:rPr>
              <a:t> Online Retail</a:t>
            </a:r>
            <a:endParaRPr kumimoji="1" lang="zh-CN" altLang="en-US" sz="2200" dirty="0">
              <a:solidFill>
                <a:schemeClr val="accent1">
                  <a:lumMod val="75000"/>
                </a:schemeClr>
              </a:solidFill>
              <a:latin typeface="Source Han Sans CN Bold" panose="020B0604020202020204" charset="-128"/>
              <a:ea typeface="Source Han Sans CN Bold" panose="020B0604020202020204" charset="-128"/>
            </a:endParaRPr>
          </a:p>
        </p:txBody>
      </p:sp>
      <p:cxnSp>
        <p:nvCxnSpPr>
          <p:cNvPr id="5" name="标题 1"/>
          <p:cNvCxnSpPr/>
          <p:nvPr/>
        </p:nvCxnSpPr>
        <p:spPr>
          <a:xfrm>
            <a:off x="3258346" y="1318174"/>
            <a:ext cx="3835459" cy="0"/>
          </a:xfrm>
          <a:prstGeom prst="straightConnector1">
            <a:avLst/>
          </a:prstGeom>
          <a:noFill/>
          <a:ln w="19050" cap="sq">
            <a:solidFill>
              <a:schemeClr val="accent1"/>
            </a:solidFill>
            <a:prstDash val="solid"/>
            <a:miter/>
            <a:tailEnd type="triangle"/>
          </a:ln>
        </p:spPr>
      </p:cxnSp>
      <p:sp>
        <p:nvSpPr>
          <p:cNvPr id="6" name="标题 1"/>
          <p:cNvSpPr txBox="1"/>
          <p:nvPr/>
        </p:nvSpPr>
        <p:spPr>
          <a:xfrm rot="5400000">
            <a:off x="1477243" y="47690"/>
            <a:ext cx="609742" cy="2540968"/>
          </a:xfrm>
          <a:prstGeom prst="round2SameRect">
            <a:avLst>
              <a:gd name="adj1" fmla="val 50000"/>
              <a:gd name="adj2" fmla="val 0"/>
            </a:avLst>
          </a:prstGeom>
          <a:gradFill>
            <a:gsLst>
              <a:gs pos="0">
                <a:schemeClr val="accent1"/>
              </a:gs>
              <a:gs pos="100000">
                <a:schemeClr val="accent1">
                  <a:lumMod val="20000"/>
                  <a:lumOff val="80000"/>
                </a:schemeClr>
              </a:gs>
            </a:gsLst>
            <a:lin ang="156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10800000" flipH="1">
            <a:off x="6109822" y="916283"/>
            <a:ext cx="1050635" cy="354895"/>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rot="16200000">
            <a:off x="6689606" y="1385836"/>
            <a:ext cx="5822204" cy="4159322"/>
          </a:xfrm>
          <a:prstGeom prst="round2SameRect">
            <a:avLst>
              <a:gd name="adj1" fmla="val 50000"/>
              <a:gd name="adj2" fmla="val 0"/>
            </a:avLst>
          </a:prstGeom>
          <a:gradFill>
            <a:gsLst>
              <a:gs pos="31000">
                <a:schemeClr val="accent1">
                  <a:lumMod val="60000"/>
                  <a:lumOff val="40000"/>
                </a:schemeClr>
              </a:gs>
              <a:gs pos="99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973681" y="1279171"/>
            <a:ext cx="4468570" cy="4468570"/>
          </a:xfrm>
          <a:prstGeom prst="ellipse">
            <a:avLst/>
          </a:prstGeom>
          <a:solidFill>
            <a:schemeClr val="bg1"/>
          </a:solidFill>
          <a:ln w="254000" cap="sq">
            <a:gradFill>
              <a:gsLst>
                <a:gs pos="0">
                  <a:schemeClr val="accent1">
                    <a:lumMod val="20000"/>
                    <a:lumOff val="80000"/>
                  </a:schemeClr>
                </a:gs>
                <a:gs pos="41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pic>
        <p:nvPicPr>
          <p:cNvPr id="11" name="Hình ảnh 10"/>
          <p:cNvPicPr>
            <a:picLocks noChangeAspect="1"/>
          </p:cNvPicPr>
          <p:nvPr/>
        </p:nvPicPr>
        <p:blipFill>
          <a:blip r:embed="rId2">
            <a:alphaModFix/>
          </a:blip>
          <a:srcRect l="13244" r="9559"/>
          <a:stretch>
            <a:fillRect/>
          </a:stretch>
        </p:blipFill>
        <p:spPr>
          <a:xfrm>
            <a:off x="7083873" y="2261976"/>
            <a:ext cx="4218519" cy="3062559"/>
          </a:xfrm>
          <a:custGeom>
            <a:avLst/>
            <a:gdLst>
              <a:gd name="connsiteX0" fmla="*/ 600927 w 6000112"/>
              <a:gd name="connsiteY0" fmla="*/ 0 h 4355960"/>
              <a:gd name="connsiteX1" fmla="*/ 5399186 w 6000112"/>
              <a:gd name="connsiteY1" fmla="*/ 0 h 4355960"/>
              <a:gd name="connsiteX2" fmla="*/ 5487750 w 6000112"/>
              <a:gd name="connsiteY2" fmla="*/ 118435 h 4355960"/>
              <a:gd name="connsiteX3" fmla="*/ 6000112 w 6000112"/>
              <a:gd name="connsiteY3" fmla="*/ 1795795 h 4355960"/>
              <a:gd name="connsiteX4" fmla="*/ 4677416 w 6000112"/>
              <a:gd name="connsiteY4" fmla="*/ 4283489 h 4355960"/>
              <a:gd name="connsiteX5" fmla="*/ 4558124 w 6000112"/>
              <a:gd name="connsiteY5" fmla="*/ 4355960 h 4355960"/>
              <a:gd name="connsiteX6" fmla="*/ 1441988 w 6000112"/>
              <a:gd name="connsiteY6" fmla="*/ 4355960 h 4355960"/>
              <a:gd name="connsiteX7" fmla="*/ 1322696 w 6000112"/>
              <a:gd name="connsiteY7" fmla="*/ 4283489 h 4355960"/>
              <a:gd name="connsiteX8" fmla="*/ 0 w 6000112"/>
              <a:gd name="connsiteY8" fmla="*/ 1795795 h 4355960"/>
              <a:gd name="connsiteX9" fmla="*/ 512363 w 6000112"/>
              <a:gd name="connsiteY9" fmla="*/ 118435 h 4355960"/>
            </a:gdLst>
            <a:ahLst/>
            <a:cxnLst/>
            <a:rect l="l" t="t" r="r" b="b"/>
            <a:pathLst>
              <a:path w="6000112" h="4355960">
                <a:moveTo>
                  <a:pt x="600927" y="0"/>
                </a:moveTo>
                <a:lnTo>
                  <a:pt x="5399186" y="0"/>
                </a:lnTo>
                <a:lnTo>
                  <a:pt x="5487750" y="118435"/>
                </a:lnTo>
                <a:cubicBezTo>
                  <a:pt x="5811229" y="597247"/>
                  <a:pt x="6000112" y="1174463"/>
                  <a:pt x="6000112" y="1795795"/>
                </a:cubicBezTo>
                <a:cubicBezTo>
                  <a:pt x="6000112" y="2831348"/>
                  <a:pt x="5475436" y="3744357"/>
                  <a:pt x="4677416" y="4283489"/>
                </a:cubicBezTo>
                <a:lnTo>
                  <a:pt x="4558124" y="4355960"/>
                </a:lnTo>
                <a:lnTo>
                  <a:pt x="1441988" y="4355960"/>
                </a:lnTo>
                <a:lnTo>
                  <a:pt x="1322696" y="4283489"/>
                </a:lnTo>
                <a:cubicBezTo>
                  <a:pt x="524676" y="3744357"/>
                  <a:pt x="0" y="2831348"/>
                  <a:pt x="0" y="1795795"/>
                </a:cubicBezTo>
                <a:cubicBezTo>
                  <a:pt x="0" y="1174463"/>
                  <a:pt x="188884" y="597247"/>
                  <a:pt x="512363" y="118435"/>
                </a:cubicBezTo>
                <a:close/>
              </a:path>
            </a:pathLst>
          </a:custGeom>
          <a:noFill/>
          <a:ln>
            <a:noFill/>
          </a:ln>
        </p:spPr>
      </p:pic>
      <p:sp>
        <p:nvSpPr>
          <p:cNvPr id="12" name="标题 1"/>
          <p:cNvSpPr txBox="1"/>
          <p:nvPr/>
        </p:nvSpPr>
        <p:spPr>
          <a:xfrm rot="5400000">
            <a:off x="-3140287" y="3151335"/>
            <a:ext cx="6857065" cy="554394"/>
          </a:xfrm>
          <a:prstGeom prst="round2SameRect">
            <a:avLst>
              <a:gd name="adj1" fmla="val 50000"/>
              <a:gd name="adj2"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604623" y="4512377"/>
            <a:ext cx="1763806" cy="505598"/>
          </a:xfrm>
          <a:prstGeom prst="roundRect">
            <a:avLst>
              <a:gd name="adj" fmla="val 50000"/>
            </a:avLst>
          </a:prstGeom>
          <a:solidFill>
            <a:schemeClr val="accent1">
              <a:lumMod val="20000"/>
              <a:lumOff val="80000"/>
            </a:schemeClr>
          </a:solid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730598" y="1670042"/>
            <a:ext cx="2805698" cy="886911"/>
          </a:xfrm>
          <a:prstGeom prst="rect">
            <a:avLst/>
          </a:prstGeom>
          <a:noFill/>
          <a:ln cap="sq">
            <a:noFill/>
          </a:ln>
        </p:spPr>
        <p:txBody>
          <a:bodyPr vert="horz" wrap="square" lIns="0" tIns="0" rIns="0" bIns="0" rtlCol="0" anchor="b"/>
          <a:lstStyle/>
          <a:p>
            <a:pPr algn="l">
              <a:lnSpc>
                <a:spcPct val="130000"/>
              </a:lnSpc>
            </a:pPr>
            <a:r>
              <a:rPr kumimoji="1" lang="en-US" altLang="zh-CN" sz="2800" dirty="0">
                <a:solidFill>
                  <a:schemeClr val="bg2">
                    <a:lumMod val="50000"/>
                  </a:schemeClr>
                </a:solidFill>
                <a:latin typeface="Arial Black" panose="020B0A04020102020204" pitchFamily="34" charset="0"/>
              </a:rPr>
              <a:t>BÀI BÁO CÁO</a:t>
            </a:r>
            <a:endParaRPr kumimoji="1" lang="zh-CN" altLang="en-US" sz="2800" dirty="0">
              <a:solidFill>
                <a:schemeClr val="bg2">
                  <a:lumMod val="50000"/>
                </a:schemeClr>
              </a:solidFill>
              <a:latin typeface="Arial Black" panose="020B0A04020102020204" pitchFamily="34" charset="0"/>
            </a:endParaRPr>
          </a:p>
        </p:txBody>
      </p:sp>
      <p:sp>
        <p:nvSpPr>
          <p:cNvPr id="22" name="Hộp Văn bản 21">
            <a:extLst>
              <a:ext uri="{FF2B5EF4-FFF2-40B4-BE49-F238E27FC236}">
                <a16:creationId xmlns:a16="http://schemas.microsoft.com/office/drawing/2014/main" id="{06512F3E-7B4A-34FE-9BDF-754BE39D8AD8}"/>
              </a:ext>
            </a:extLst>
          </p:cNvPr>
          <p:cNvSpPr txBox="1"/>
          <p:nvPr/>
        </p:nvSpPr>
        <p:spPr>
          <a:xfrm>
            <a:off x="3815507" y="4591554"/>
            <a:ext cx="1342038" cy="376155"/>
          </a:xfrm>
          <a:prstGeom prst="rect">
            <a:avLst/>
          </a:prstGeom>
          <a:noFill/>
        </p:spPr>
        <p:txBody>
          <a:bodyPr wrap="square" rtlCol="0">
            <a:spAutoFit/>
          </a:bodyPr>
          <a:lstStyle/>
          <a:p>
            <a:pPr algn="ctr"/>
            <a:r>
              <a:rPr lang="en-US" b="1" i="1" dirty="0">
                <a:latin typeface="Bahnschrift SemiBold" panose="020B0502040204020203" pitchFamily="34" charset="0"/>
              </a:rPr>
              <a:t>NHÓM 3</a:t>
            </a:r>
          </a:p>
        </p:txBody>
      </p:sp>
      <p:sp>
        <p:nvSpPr>
          <p:cNvPr id="23" name="Hộp Văn bản 22">
            <a:extLst>
              <a:ext uri="{FF2B5EF4-FFF2-40B4-BE49-F238E27FC236}">
                <a16:creationId xmlns:a16="http://schemas.microsoft.com/office/drawing/2014/main" id="{5AEDA74A-66CD-89C6-AF29-13AD1D652280}"/>
              </a:ext>
            </a:extLst>
          </p:cNvPr>
          <p:cNvSpPr txBox="1"/>
          <p:nvPr/>
        </p:nvSpPr>
        <p:spPr>
          <a:xfrm>
            <a:off x="544775" y="1134073"/>
            <a:ext cx="2475453" cy="400110"/>
          </a:xfrm>
          <a:prstGeom prst="rect">
            <a:avLst/>
          </a:prstGeom>
          <a:noFill/>
        </p:spPr>
        <p:txBody>
          <a:bodyPr wrap="square" rtlCol="0">
            <a:spAutoFit/>
          </a:bodyPr>
          <a:lstStyle/>
          <a:p>
            <a:r>
              <a:rPr lang="en-US" sz="2000" b="0" i="0" dirty="0">
                <a:solidFill>
                  <a:schemeClr val="bg1">
                    <a:lumMod val="50000"/>
                  </a:schemeClr>
                </a:solidFill>
                <a:effectLst/>
                <a:latin typeface="Arial Black" panose="020B0A04020102020204" pitchFamily="34" charset="0"/>
              </a:rPr>
              <a:t>HI EVERYBODY</a:t>
            </a:r>
            <a:endParaRPr lang="en-US" sz="2000" dirty="0">
              <a:solidFill>
                <a:schemeClr val="bg1">
                  <a:lumMod val="50000"/>
                </a:schemeClr>
              </a:solidFill>
              <a:latin typeface="Arial Black" panose="020B0A040201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2921" y="0"/>
            <a:ext cx="12203460" cy="6869765"/>
          </a:xfrm>
          <a:prstGeom prst="rect">
            <a:avLst/>
          </a:prstGeom>
          <a:gradFill>
            <a:gsLst>
              <a:gs pos="0">
                <a:schemeClr val="bg1">
                  <a:alpha val="77010"/>
                </a:schemeClr>
              </a:gs>
              <a:gs pos="100000">
                <a:schemeClr val="accent1">
                  <a:lumMod val="20000"/>
                  <a:lumOff val="8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6769099"/>
            <a:ext cx="12192000" cy="88901"/>
          </a:xfrm>
          <a:prstGeom prst="rect">
            <a:avLst/>
          </a:prstGeom>
          <a:solidFill>
            <a:schemeClr val="accent1"/>
          </a:solidFill>
          <a:ln w="12700" cap="sq">
            <a:noFill/>
            <a:miter/>
          </a:ln>
          <a:effectLst>
            <a:outerShdw blurRad="317500" algn="ctr" rotWithShape="0">
              <a:schemeClr val="accent1">
                <a:alpha val="2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6" name="标题 1"/>
          <p:cNvSpPr txBox="1"/>
          <p:nvPr/>
        </p:nvSpPr>
        <p:spPr>
          <a:xfrm>
            <a:off x="752399" y="158315"/>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dirty="0" err="1">
                <a:ln w="12700">
                  <a:noFill/>
                </a:ln>
                <a:solidFill>
                  <a:srgbClr val="262626">
                    <a:alpha val="100000"/>
                  </a:srgbClr>
                </a:solidFill>
                <a:latin typeface="Source Han Sans CN Bold"/>
                <a:ea typeface="Source Han Sans CN Bold"/>
                <a:cs typeface="Source Han Sans CN Bold"/>
              </a:rPr>
              <a:t>Nguyên</a:t>
            </a:r>
            <a:r>
              <a:rPr kumimoji="1" lang="en-US" altLang="zh-CN" sz="2800" dirty="0">
                <a:ln w="12700">
                  <a:noFill/>
                </a:ln>
                <a:solidFill>
                  <a:srgbClr val="262626">
                    <a:alpha val="100000"/>
                  </a:srgbClr>
                </a:solidFill>
                <a:latin typeface="Source Han Sans CN Bold"/>
                <a:ea typeface="Source Han Sans CN Bold"/>
                <a:cs typeface="Source Han Sans CN Bold"/>
              </a:rPr>
              <a:t> </a:t>
            </a:r>
            <a:r>
              <a:rPr kumimoji="1" lang="en-US" altLang="zh-CN" sz="2800" dirty="0" err="1">
                <a:ln w="12700">
                  <a:noFill/>
                </a:ln>
                <a:solidFill>
                  <a:srgbClr val="262626">
                    <a:alpha val="100000"/>
                  </a:srgbClr>
                </a:solidFill>
                <a:latin typeface="Source Han Sans CN Bold"/>
                <a:ea typeface="Source Han Sans CN Bold"/>
                <a:cs typeface="Source Han Sans CN Bold"/>
              </a:rPr>
              <a:t>lý</a:t>
            </a:r>
            <a:r>
              <a:rPr kumimoji="1" lang="en-US" altLang="zh-CN" sz="2800" dirty="0">
                <a:ln w="12700">
                  <a:noFill/>
                </a:ln>
                <a:solidFill>
                  <a:srgbClr val="262626">
                    <a:alpha val="100000"/>
                  </a:srgbClr>
                </a:solidFill>
                <a:latin typeface="Source Han Sans CN Bold"/>
                <a:ea typeface="Source Han Sans CN Bold"/>
                <a:cs typeface="Source Han Sans CN Bold"/>
              </a:rPr>
              <a:t> </a:t>
            </a:r>
            <a:r>
              <a:rPr kumimoji="1" lang="en-US" altLang="zh-CN" sz="2800" dirty="0" err="1">
                <a:ln w="12700">
                  <a:noFill/>
                </a:ln>
                <a:solidFill>
                  <a:srgbClr val="262626">
                    <a:alpha val="100000"/>
                  </a:srgbClr>
                </a:solidFill>
                <a:latin typeface="Source Han Sans CN Bold"/>
                <a:ea typeface="Source Han Sans CN Bold"/>
                <a:cs typeface="Source Han Sans CN Bold"/>
              </a:rPr>
              <a:t>hoạt</a:t>
            </a:r>
            <a:r>
              <a:rPr kumimoji="1" lang="en-US" altLang="zh-CN" sz="2800" dirty="0">
                <a:ln w="12700">
                  <a:noFill/>
                </a:ln>
                <a:solidFill>
                  <a:srgbClr val="262626">
                    <a:alpha val="100000"/>
                  </a:srgbClr>
                </a:solidFill>
                <a:latin typeface="Source Han Sans CN Bold"/>
                <a:ea typeface="Source Han Sans CN Bold"/>
                <a:cs typeface="Source Han Sans CN Bold"/>
              </a:rPr>
              <a:t> </a:t>
            </a:r>
            <a:r>
              <a:rPr kumimoji="1" lang="en-US" altLang="zh-CN" sz="2800" dirty="0" err="1">
                <a:ln w="12700">
                  <a:noFill/>
                </a:ln>
                <a:solidFill>
                  <a:srgbClr val="262626">
                    <a:alpha val="100000"/>
                  </a:srgbClr>
                </a:solidFill>
                <a:latin typeface="Source Han Sans CN Bold"/>
                <a:ea typeface="Source Han Sans CN Bold"/>
                <a:cs typeface="Source Han Sans CN Bold"/>
              </a:rPr>
              <a:t>động</a:t>
            </a:r>
            <a:endParaRPr kumimoji="1" lang="zh-CN" altLang="en-US" dirty="0"/>
          </a:p>
        </p:txBody>
      </p:sp>
      <p:grpSp>
        <p:nvGrpSpPr>
          <p:cNvPr id="17" name="Nhóm 16"/>
          <p:cNvGrpSpPr/>
          <p:nvPr/>
        </p:nvGrpSpPr>
        <p:grpSpPr>
          <a:xfrm>
            <a:off x="143288" y="189425"/>
            <a:ext cx="489178" cy="391711"/>
            <a:chOff x="168161" y="408767"/>
            <a:chExt cx="489178" cy="391711"/>
          </a:xfrm>
        </p:grpSpPr>
        <p:sp>
          <p:nvSpPr>
            <p:cNvPr id="18" name="标题 1"/>
            <p:cNvSpPr txBox="1"/>
            <p:nvPr/>
          </p:nvSpPr>
          <p:spPr>
            <a:xfrm>
              <a:off x="288094" y="474980"/>
              <a:ext cx="252636" cy="252636"/>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2029649">
              <a:off x="165100" y="534815"/>
              <a:ext cx="495300" cy="1396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sp>
        <p:nvSpPr>
          <p:cNvPr id="22" name="Hộp Văn bản 21">
            <a:extLst>
              <a:ext uri="{FF2B5EF4-FFF2-40B4-BE49-F238E27FC236}">
                <a16:creationId xmlns:a16="http://schemas.microsoft.com/office/drawing/2014/main" id="{A89212A0-1104-A45F-94EB-C8477452ADDB}"/>
              </a:ext>
            </a:extLst>
          </p:cNvPr>
          <p:cNvSpPr txBox="1"/>
          <p:nvPr/>
        </p:nvSpPr>
        <p:spPr>
          <a:xfrm>
            <a:off x="263221" y="784630"/>
            <a:ext cx="11743912" cy="4216539"/>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Quy </a:t>
            </a:r>
            <a:r>
              <a:rPr lang="en-US" sz="1600" dirty="0" err="1">
                <a:latin typeface="Times New Roman" panose="02020603050405020304" pitchFamily="18" charset="0"/>
                <a:cs typeface="Times New Roman" panose="02020603050405020304" pitchFamily="18" charset="0"/>
              </a:rPr>
              <a:t>trình</a:t>
            </a:r>
            <a:r>
              <a:rPr lang="en-US" sz="1600" dirty="0">
                <a:latin typeface="Times New Roman" panose="02020603050405020304" pitchFamily="18" charset="0"/>
                <a:cs typeface="Times New Roman" panose="02020603050405020304" pitchFamily="18" charset="0"/>
              </a:rPr>
              <a:t> chi </a:t>
            </a:r>
            <a:r>
              <a:rPr lang="en-US" sz="1600" dirty="0" err="1">
                <a:latin typeface="Times New Roman" panose="02020603050405020304" pitchFamily="18" charset="0"/>
                <a:cs typeface="Times New Roman" panose="02020603050405020304" pitchFamily="18" charset="0"/>
              </a:rPr>
              <a:t>tiết</a:t>
            </a:r>
            <a:r>
              <a:rPr lang="en-US" sz="1600" dirty="0">
                <a:latin typeface="Times New Roman" panose="02020603050405020304" pitchFamily="18" charset="0"/>
                <a:cs typeface="Times New Roman" panose="02020603050405020304" pitchFamily="18" charset="0"/>
              </a:rPr>
              <a:t> :</a:t>
            </a:r>
          </a:p>
          <a:p>
            <a:r>
              <a:rPr lang="en-US" sz="1600" b="1" dirty="0" err="1">
                <a:latin typeface="Times New Roman" panose="02020603050405020304" pitchFamily="18" charset="0"/>
                <a:cs typeface="Times New Roman" panose="02020603050405020304" pitchFamily="18" charset="0"/>
              </a:rPr>
              <a:t>Bước</a:t>
            </a:r>
            <a:r>
              <a:rPr lang="en-US" sz="1600" b="1" dirty="0">
                <a:latin typeface="Times New Roman" panose="02020603050405020304" pitchFamily="18" charset="0"/>
                <a:cs typeface="Times New Roman" panose="02020603050405020304" pitchFamily="18" charset="0"/>
              </a:rPr>
              <a:t> 1: </a:t>
            </a:r>
            <a:r>
              <a:rPr lang="vi-VN" sz="1600" b="1" dirty="0">
                <a:latin typeface="Times New Roman" panose="02020603050405020304" pitchFamily="18" charset="0"/>
                <a:cs typeface="Times New Roman" panose="02020603050405020304" pitchFamily="18" charset="0"/>
              </a:rPr>
              <a:t>Khởi tạo:</a:t>
            </a:r>
            <a:endParaRPr lang="en-US" sz="1600" b="1" dirty="0">
              <a:latin typeface="Times New Roman" panose="02020603050405020304" pitchFamily="18" charset="0"/>
              <a:cs typeface="Times New Roman" panose="02020603050405020304" pitchFamily="18"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Đếm</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lần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xuất</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(support count)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từng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mặt</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hàng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toàn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bộ</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sz="1600" kern="100" dirty="0">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latin typeface="Times New Roman" panose="02020603050405020304" pitchFamily="18" charset="0"/>
                <a:ea typeface="Aptos" panose="020B0004020202020204" pitchFamily="34" charset="0"/>
                <a:cs typeface="Times New Roman" panose="02020603050405020304" pitchFamily="18" charset="0"/>
              </a:rPr>
              <a:t>và</a:t>
            </a:r>
            <a:r>
              <a:rPr lang="en-US" sz="1600" kern="100" dirty="0">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support</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từng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mục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R="0" lvl="0">
              <a:spcBef>
                <a:spcPts val="0"/>
              </a:spcBef>
              <a:spcAft>
                <a:spcPts val="800"/>
              </a:spcAft>
              <a:buSzPts val="1000"/>
              <a:tabLst>
                <a:tab pos="457200" algn="l"/>
              </a:tabLst>
            </a:pPr>
            <a:endParaRPr lang="en-US"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R="0" lvl="0">
              <a:spcBef>
                <a:spcPts val="0"/>
              </a:spcBef>
              <a:spcAft>
                <a:spcPts val="800"/>
              </a:spcAft>
              <a:buSzPts val="1000"/>
              <a:tabLst>
                <a:tab pos="457200" algn="l"/>
              </a:tabLst>
            </a:pPr>
            <a:endParaRPr lang="en-US"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Lọc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ra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mục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support ≥ </a:t>
            </a:r>
            <a:r>
              <a:rPr lang="en-US" sz="1600" i="1" kern="100" dirty="0" err="1">
                <a:effectLst/>
                <a:latin typeface="Times New Roman" panose="02020603050405020304" pitchFamily="18" charset="0"/>
                <a:ea typeface="Aptos" panose="020B0004020202020204" pitchFamily="34" charset="0"/>
                <a:cs typeface="Times New Roman" panose="02020603050405020304" pitchFamily="18" charset="0"/>
              </a:rPr>
              <a:t>min_support</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gọi</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tập</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mục</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thường</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xuyên</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cấp</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 1</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L1</a:t>
            </a:r>
          </a:p>
          <a:p>
            <a:endParaRPr lang="en-US"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a:t>
            </a:r>
            <a:endParaRPr lang="vi-VN"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vi-VN" sz="1600" dirty="0">
              <a:latin typeface="Times New Roman" panose="02020603050405020304" pitchFamily="18" charset="0"/>
              <a:cs typeface="Times New Roman" panose="02020603050405020304" pitchFamily="18" charset="0"/>
            </a:endParaRPr>
          </a:p>
          <a:p>
            <a:pPr marL="285750" indent="-285750">
              <a:buFontTx/>
              <a:buChar char="-"/>
            </a:pPr>
            <a:endParaRPr lang="en-US" sz="1600" dirty="0">
              <a:latin typeface="Times New Roman" panose="02020603050405020304" pitchFamily="18" charset="0"/>
              <a:cs typeface="Times New Roman" panose="02020603050405020304" pitchFamily="18" charset="0"/>
            </a:endParaRPr>
          </a:p>
          <a:p>
            <a:pPr marL="285750" indent="-285750">
              <a:buFontTx/>
              <a:buChar char="-"/>
            </a:pPr>
            <a:endParaRPr lang="vi-VN" sz="1600"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endParaRPr lang="vi-VN"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pic>
        <p:nvPicPr>
          <p:cNvPr id="6" name="Hình ảnh 5">
            <a:extLst>
              <a:ext uri="{FF2B5EF4-FFF2-40B4-BE49-F238E27FC236}">
                <a16:creationId xmlns:a16="http://schemas.microsoft.com/office/drawing/2014/main" id="{9E377E23-5D63-70B6-E4A4-7F39BAFD65FB}"/>
              </a:ext>
            </a:extLst>
          </p:cNvPr>
          <p:cNvPicPr>
            <a:picLocks noChangeAspect="1"/>
          </p:cNvPicPr>
          <p:nvPr/>
        </p:nvPicPr>
        <p:blipFill>
          <a:blip r:embed="rId2"/>
          <a:stretch>
            <a:fillRect/>
          </a:stretch>
        </p:blipFill>
        <p:spPr>
          <a:xfrm>
            <a:off x="3824305" y="1520076"/>
            <a:ext cx="3772426" cy="790685"/>
          </a:xfrm>
          <a:prstGeom prst="rect">
            <a:avLst/>
          </a:prstGeom>
        </p:spPr>
      </p:pic>
      <p:graphicFrame>
        <p:nvGraphicFramePr>
          <p:cNvPr id="7" name="Bảng 6">
            <a:extLst>
              <a:ext uri="{FF2B5EF4-FFF2-40B4-BE49-F238E27FC236}">
                <a16:creationId xmlns:a16="http://schemas.microsoft.com/office/drawing/2014/main" id="{5FE713C1-9644-C0B0-7788-9551F3CD2F0D}"/>
              </a:ext>
            </a:extLst>
          </p:cNvPr>
          <p:cNvGraphicFramePr>
            <a:graphicFrameLocks noGrp="1"/>
          </p:cNvGraphicFramePr>
          <p:nvPr>
            <p:extLst>
              <p:ext uri="{D42A27DB-BD31-4B8C-83A1-F6EECF244321}">
                <p14:modId xmlns:p14="http://schemas.microsoft.com/office/powerpoint/2010/main" val="3481811017"/>
              </p:ext>
            </p:extLst>
          </p:nvPr>
        </p:nvGraphicFramePr>
        <p:xfrm>
          <a:off x="387877" y="3580699"/>
          <a:ext cx="3772426" cy="1310452"/>
        </p:xfrm>
        <a:graphic>
          <a:graphicData uri="http://schemas.openxmlformats.org/drawingml/2006/table">
            <a:tbl>
              <a:tblPr firstRow="1" firstCol="1" bandRow="1">
                <a:tableStyleId>{5C22544A-7EE6-4342-B048-85BDC9FD1C3A}</a:tableStyleId>
              </a:tblPr>
              <a:tblGrid>
                <a:gridCol w="1886213">
                  <a:extLst>
                    <a:ext uri="{9D8B030D-6E8A-4147-A177-3AD203B41FA5}">
                      <a16:colId xmlns:a16="http://schemas.microsoft.com/office/drawing/2014/main" val="2619667397"/>
                    </a:ext>
                  </a:extLst>
                </a:gridCol>
                <a:gridCol w="1886213">
                  <a:extLst>
                    <a:ext uri="{9D8B030D-6E8A-4147-A177-3AD203B41FA5}">
                      <a16:colId xmlns:a16="http://schemas.microsoft.com/office/drawing/2014/main" val="21822303"/>
                    </a:ext>
                  </a:extLst>
                </a:gridCol>
              </a:tblGrid>
              <a:tr h="0">
                <a:tc>
                  <a:txBody>
                    <a:bodyPr/>
                    <a:lstStyle/>
                    <a:p>
                      <a:pPr marL="0" marR="0">
                        <a:lnSpc>
                          <a:spcPct val="115000"/>
                        </a:lnSpc>
                        <a:spcBef>
                          <a:spcPts val="0"/>
                        </a:spcBef>
                        <a:spcAft>
                          <a:spcPts val="800"/>
                        </a:spcAft>
                      </a:pPr>
                      <a:r>
                        <a:rPr lang="en-US" sz="1200" kern="100">
                          <a:effectLst/>
                        </a:rPr>
                        <a:t>Giao dịch</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800"/>
                        </a:spcAft>
                      </a:pPr>
                      <a:r>
                        <a:rPr lang="en-US" sz="1200" kern="100">
                          <a:effectLst/>
                        </a:rPr>
                        <a:t>Mặt hàng</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318670968"/>
                  </a:ext>
                </a:extLst>
              </a:tr>
              <a:tr h="0">
                <a:tc>
                  <a:txBody>
                    <a:bodyPr/>
                    <a:lstStyle/>
                    <a:p>
                      <a:pPr marL="0" marR="0">
                        <a:lnSpc>
                          <a:spcPct val="115000"/>
                        </a:lnSpc>
                        <a:spcBef>
                          <a:spcPts val="0"/>
                        </a:spcBef>
                        <a:spcAft>
                          <a:spcPts val="800"/>
                        </a:spcAft>
                      </a:pPr>
                      <a:r>
                        <a:rPr lang="en-US" sz="1200" kern="100">
                          <a:effectLst/>
                        </a:rPr>
                        <a:t>T1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800"/>
                        </a:spcAft>
                      </a:pPr>
                      <a:r>
                        <a:rPr lang="en-US" sz="1200" kern="100">
                          <a:effectLst/>
                        </a:rPr>
                        <a:t>Sữa, Bánh mì, Bơ</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09172633"/>
                  </a:ext>
                </a:extLst>
              </a:tr>
              <a:tr h="0">
                <a:tc>
                  <a:txBody>
                    <a:bodyPr/>
                    <a:lstStyle/>
                    <a:p>
                      <a:pPr marL="0" marR="0">
                        <a:lnSpc>
                          <a:spcPct val="115000"/>
                        </a:lnSpc>
                        <a:spcBef>
                          <a:spcPts val="0"/>
                        </a:spcBef>
                        <a:spcAft>
                          <a:spcPts val="800"/>
                        </a:spcAft>
                      </a:pPr>
                      <a:r>
                        <a:rPr lang="en-US" sz="1200" kern="100">
                          <a:effectLst/>
                        </a:rPr>
                        <a:t>T2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800"/>
                        </a:spcAft>
                      </a:pPr>
                      <a:r>
                        <a:rPr lang="en-US" sz="1200" kern="100">
                          <a:effectLst/>
                        </a:rPr>
                        <a:t>Sữa, Bánh mì</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500333984"/>
                  </a:ext>
                </a:extLst>
              </a:tr>
              <a:tr h="0">
                <a:tc>
                  <a:txBody>
                    <a:bodyPr/>
                    <a:lstStyle/>
                    <a:p>
                      <a:pPr marL="0" marR="0">
                        <a:lnSpc>
                          <a:spcPct val="115000"/>
                        </a:lnSpc>
                        <a:spcBef>
                          <a:spcPts val="0"/>
                        </a:spcBef>
                        <a:spcAft>
                          <a:spcPts val="800"/>
                        </a:spcAft>
                      </a:pPr>
                      <a:r>
                        <a:rPr lang="en-US" sz="1200" kern="100">
                          <a:effectLst/>
                        </a:rPr>
                        <a:t>T3</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800"/>
                        </a:spcAft>
                      </a:pPr>
                      <a:r>
                        <a:rPr lang="en-US" sz="1200" kern="100">
                          <a:effectLst/>
                        </a:rPr>
                        <a:t>Sữa, Bơ</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151356627"/>
                  </a:ext>
                </a:extLst>
              </a:tr>
              <a:tr h="0">
                <a:tc>
                  <a:txBody>
                    <a:bodyPr/>
                    <a:lstStyle/>
                    <a:p>
                      <a:pPr marL="0" marR="0">
                        <a:lnSpc>
                          <a:spcPct val="115000"/>
                        </a:lnSpc>
                        <a:spcBef>
                          <a:spcPts val="0"/>
                        </a:spcBef>
                        <a:spcAft>
                          <a:spcPts val="800"/>
                        </a:spcAft>
                      </a:pPr>
                      <a:r>
                        <a:rPr lang="en-US" sz="1200" kern="100">
                          <a:effectLst/>
                        </a:rPr>
                        <a:t>T4</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800"/>
                        </a:spcAft>
                      </a:pPr>
                      <a:r>
                        <a:rPr lang="en-US" sz="1200" kern="100">
                          <a:effectLst/>
                        </a:rPr>
                        <a:t>Bơ, Trứng</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433016419"/>
                  </a:ext>
                </a:extLst>
              </a:tr>
              <a:tr h="0">
                <a:tc>
                  <a:txBody>
                    <a:bodyPr/>
                    <a:lstStyle/>
                    <a:p>
                      <a:pPr marL="0" marR="0">
                        <a:lnSpc>
                          <a:spcPct val="115000"/>
                        </a:lnSpc>
                        <a:spcBef>
                          <a:spcPts val="0"/>
                        </a:spcBef>
                        <a:spcAft>
                          <a:spcPts val="800"/>
                        </a:spcAft>
                      </a:pPr>
                      <a:r>
                        <a:rPr lang="en-US" sz="1200" kern="100">
                          <a:effectLst/>
                        </a:rPr>
                        <a:t>T5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800"/>
                        </a:spcAft>
                      </a:pPr>
                      <a:r>
                        <a:rPr lang="en-US" sz="1200" kern="100" dirty="0" err="1">
                          <a:effectLst/>
                        </a:rPr>
                        <a:t>Sữa</a:t>
                      </a:r>
                      <a:r>
                        <a:rPr lang="en-US" sz="1200" kern="100" dirty="0">
                          <a:effectLst/>
                        </a:rPr>
                        <a:t>, </a:t>
                      </a:r>
                      <a:r>
                        <a:rPr lang="en-US" sz="1200" kern="100" dirty="0" err="1">
                          <a:effectLst/>
                        </a:rPr>
                        <a:t>Trứng</a:t>
                      </a:r>
                      <a:r>
                        <a:rPr lang="en-US" sz="1200" kern="100" dirty="0">
                          <a:effectLst/>
                        </a:rPr>
                        <a:t>, Bánh </a:t>
                      </a:r>
                      <a:r>
                        <a:rPr lang="en-US" sz="1200" kern="100" dirty="0" err="1">
                          <a:effectLst/>
                        </a:rPr>
                        <a:t>mì</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15326102"/>
                  </a:ext>
                </a:extLst>
              </a:tr>
            </a:tbl>
          </a:graphicData>
        </a:graphic>
      </p:graphicFrame>
      <p:graphicFrame>
        <p:nvGraphicFramePr>
          <p:cNvPr id="8" name="Bảng 7">
            <a:extLst>
              <a:ext uri="{FF2B5EF4-FFF2-40B4-BE49-F238E27FC236}">
                <a16:creationId xmlns:a16="http://schemas.microsoft.com/office/drawing/2014/main" id="{E0B2E20D-117B-50B6-FA61-5B5EA99CB079}"/>
              </a:ext>
            </a:extLst>
          </p:cNvPr>
          <p:cNvGraphicFramePr>
            <a:graphicFrameLocks noGrp="1"/>
          </p:cNvGraphicFramePr>
          <p:nvPr>
            <p:extLst>
              <p:ext uri="{D42A27DB-BD31-4B8C-83A1-F6EECF244321}">
                <p14:modId xmlns:p14="http://schemas.microsoft.com/office/powerpoint/2010/main" val="3125520756"/>
              </p:ext>
            </p:extLst>
          </p:nvPr>
        </p:nvGraphicFramePr>
        <p:xfrm>
          <a:off x="4600575" y="3580699"/>
          <a:ext cx="4034424" cy="1310451"/>
        </p:xfrm>
        <a:graphic>
          <a:graphicData uri="http://schemas.openxmlformats.org/drawingml/2006/table">
            <a:tbl>
              <a:tblPr firstRow="1" firstCol="1" bandRow="1">
                <a:tableStyleId>{5C22544A-7EE6-4342-B048-85BDC9FD1C3A}</a:tableStyleId>
              </a:tblPr>
              <a:tblGrid>
                <a:gridCol w="1344808">
                  <a:extLst>
                    <a:ext uri="{9D8B030D-6E8A-4147-A177-3AD203B41FA5}">
                      <a16:colId xmlns:a16="http://schemas.microsoft.com/office/drawing/2014/main" val="4135971749"/>
                    </a:ext>
                  </a:extLst>
                </a:gridCol>
                <a:gridCol w="1344808">
                  <a:extLst>
                    <a:ext uri="{9D8B030D-6E8A-4147-A177-3AD203B41FA5}">
                      <a16:colId xmlns:a16="http://schemas.microsoft.com/office/drawing/2014/main" val="1880533676"/>
                    </a:ext>
                  </a:extLst>
                </a:gridCol>
                <a:gridCol w="1344808">
                  <a:extLst>
                    <a:ext uri="{9D8B030D-6E8A-4147-A177-3AD203B41FA5}">
                      <a16:colId xmlns:a16="http://schemas.microsoft.com/office/drawing/2014/main" val="357380792"/>
                    </a:ext>
                  </a:extLst>
                </a:gridCol>
              </a:tblGrid>
              <a:tr h="320731">
                <a:tc>
                  <a:txBody>
                    <a:bodyPr/>
                    <a:lstStyle/>
                    <a:p>
                      <a:pPr marL="0" marR="0" algn="r">
                        <a:lnSpc>
                          <a:spcPct val="115000"/>
                        </a:lnSpc>
                        <a:spcBef>
                          <a:spcPts val="0"/>
                        </a:spcBef>
                        <a:spcAft>
                          <a:spcPts val="800"/>
                        </a:spcAft>
                      </a:pPr>
                      <a:r>
                        <a:rPr lang="en-US" sz="1200" kern="100">
                          <a:effectLst/>
                        </a:rPr>
                        <a:t>Mặt hàng</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r">
                        <a:lnSpc>
                          <a:spcPct val="115000"/>
                        </a:lnSpc>
                        <a:spcBef>
                          <a:spcPts val="0"/>
                        </a:spcBef>
                        <a:spcAft>
                          <a:spcPts val="800"/>
                        </a:spcAft>
                      </a:pPr>
                      <a:r>
                        <a:rPr lang="en-US" sz="1200" kern="100">
                          <a:effectLst/>
                        </a:rPr>
                        <a:t>Số lần xuất hiện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r">
                        <a:lnSpc>
                          <a:spcPct val="115000"/>
                        </a:lnSpc>
                        <a:spcBef>
                          <a:spcPts val="0"/>
                        </a:spcBef>
                        <a:spcAft>
                          <a:spcPts val="800"/>
                        </a:spcAft>
                      </a:pPr>
                      <a:r>
                        <a:rPr lang="en-US" sz="1200" kern="100">
                          <a:effectLst/>
                        </a:rPr>
                        <a:t>Support (%)</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229506525"/>
                  </a:ext>
                </a:extLst>
              </a:tr>
              <a:tr h="249097">
                <a:tc>
                  <a:txBody>
                    <a:bodyPr/>
                    <a:lstStyle/>
                    <a:p>
                      <a:pPr marL="0" marR="0" algn="ctr">
                        <a:lnSpc>
                          <a:spcPct val="115000"/>
                        </a:lnSpc>
                        <a:spcBef>
                          <a:spcPts val="0"/>
                        </a:spcBef>
                        <a:spcAft>
                          <a:spcPts val="800"/>
                        </a:spcAft>
                      </a:pPr>
                      <a:r>
                        <a:rPr lang="en-US" sz="1200" kern="100" dirty="0" err="1">
                          <a:effectLst/>
                        </a:rPr>
                        <a:t>Sữa</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Bef>
                          <a:spcPts val="0"/>
                        </a:spcBef>
                        <a:spcAft>
                          <a:spcPts val="800"/>
                        </a:spcAft>
                      </a:pPr>
                      <a:r>
                        <a:rPr lang="en-US" sz="1200" kern="100" dirty="0">
                          <a:effectLst/>
                        </a:rPr>
                        <a:t>4</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Bef>
                          <a:spcPts val="0"/>
                        </a:spcBef>
                        <a:spcAft>
                          <a:spcPts val="800"/>
                        </a:spcAft>
                      </a:pPr>
                      <a:r>
                        <a:rPr lang="en-US" sz="1200" kern="100" dirty="0">
                          <a:effectLst/>
                        </a:rPr>
                        <a:t>80%</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56405023"/>
                  </a:ext>
                </a:extLst>
              </a:tr>
              <a:tr h="249097">
                <a:tc>
                  <a:txBody>
                    <a:bodyPr/>
                    <a:lstStyle/>
                    <a:p>
                      <a:pPr marL="0" marR="0" algn="ctr">
                        <a:lnSpc>
                          <a:spcPct val="115000"/>
                        </a:lnSpc>
                        <a:spcBef>
                          <a:spcPts val="0"/>
                        </a:spcBef>
                        <a:spcAft>
                          <a:spcPts val="800"/>
                        </a:spcAft>
                      </a:pPr>
                      <a:r>
                        <a:rPr lang="en-US" sz="1200" kern="100">
                          <a:effectLst/>
                        </a:rPr>
                        <a:t>Bánh mì</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Bef>
                          <a:spcPts val="0"/>
                        </a:spcBef>
                        <a:spcAft>
                          <a:spcPts val="800"/>
                        </a:spcAft>
                      </a:pPr>
                      <a:r>
                        <a:rPr lang="en-US" sz="1200" kern="100" dirty="0">
                          <a:effectLst/>
                        </a:rPr>
                        <a:t>3</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Bef>
                          <a:spcPts val="0"/>
                        </a:spcBef>
                        <a:spcAft>
                          <a:spcPts val="800"/>
                        </a:spcAft>
                      </a:pPr>
                      <a:r>
                        <a:rPr lang="en-US" sz="1200" kern="100">
                          <a:effectLst/>
                        </a:rPr>
                        <a:t>60%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358452601"/>
                  </a:ext>
                </a:extLst>
              </a:tr>
              <a:tr h="242429">
                <a:tc>
                  <a:txBody>
                    <a:bodyPr/>
                    <a:lstStyle/>
                    <a:p>
                      <a:pPr marL="0" marR="0" algn="ctr">
                        <a:lnSpc>
                          <a:spcPct val="115000"/>
                        </a:lnSpc>
                        <a:spcBef>
                          <a:spcPts val="0"/>
                        </a:spcBef>
                        <a:spcAft>
                          <a:spcPts val="800"/>
                        </a:spcAft>
                      </a:pPr>
                      <a:r>
                        <a:rPr lang="en-US" sz="1200" kern="100">
                          <a:effectLst/>
                        </a:rPr>
                        <a:t>Bơ</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Bef>
                          <a:spcPts val="0"/>
                        </a:spcBef>
                        <a:spcAft>
                          <a:spcPts val="800"/>
                        </a:spcAft>
                      </a:pPr>
                      <a:r>
                        <a:rPr lang="en-US" sz="1200" kern="100">
                          <a:effectLst/>
                        </a:rPr>
                        <a:t>3</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Bef>
                          <a:spcPts val="0"/>
                        </a:spcBef>
                        <a:spcAft>
                          <a:spcPts val="800"/>
                        </a:spcAft>
                      </a:pPr>
                      <a:r>
                        <a:rPr lang="en-US" sz="1200" kern="100">
                          <a:effectLst/>
                        </a:rPr>
                        <a:t>60%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866431154"/>
                  </a:ext>
                </a:extLst>
              </a:tr>
              <a:tr h="249097">
                <a:tc>
                  <a:txBody>
                    <a:bodyPr/>
                    <a:lstStyle/>
                    <a:p>
                      <a:pPr marL="0" marR="0" algn="ctr">
                        <a:lnSpc>
                          <a:spcPct val="115000"/>
                        </a:lnSpc>
                        <a:spcBef>
                          <a:spcPts val="0"/>
                        </a:spcBef>
                        <a:spcAft>
                          <a:spcPts val="800"/>
                        </a:spcAft>
                      </a:pPr>
                      <a:r>
                        <a:rPr lang="en-US" sz="1200" kern="100">
                          <a:effectLst/>
                        </a:rPr>
                        <a:t>Trứng</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Bef>
                          <a:spcPts val="0"/>
                        </a:spcBef>
                        <a:spcAft>
                          <a:spcPts val="800"/>
                        </a:spcAft>
                      </a:pPr>
                      <a:r>
                        <a:rPr lang="en-US" sz="1200" kern="100">
                          <a:effectLst/>
                        </a:rPr>
                        <a:t>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Bef>
                          <a:spcPts val="0"/>
                        </a:spcBef>
                        <a:spcAft>
                          <a:spcPts val="800"/>
                        </a:spcAft>
                      </a:pPr>
                      <a:r>
                        <a:rPr lang="en-US" sz="1200" kern="100" dirty="0">
                          <a:effectLst/>
                        </a:rPr>
                        <a:t>40%</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94786018"/>
                  </a:ext>
                </a:extLst>
              </a:tr>
            </a:tbl>
          </a:graphicData>
        </a:graphic>
      </p:graphicFrame>
      <p:sp>
        <p:nvSpPr>
          <p:cNvPr id="9" name="Rectangle 2">
            <a:extLst>
              <a:ext uri="{FF2B5EF4-FFF2-40B4-BE49-F238E27FC236}">
                <a16:creationId xmlns:a16="http://schemas.microsoft.com/office/drawing/2014/main" id="{16AC5530-E9DA-6181-4A21-8D03C3521FDF}"/>
              </a:ext>
            </a:extLst>
          </p:cNvPr>
          <p:cNvSpPr>
            <a:spLocks noChangeArrowheads="1"/>
          </p:cNvSpPr>
          <p:nvPr/>
        </p:nvSpPr>
        <p:spPr bwMode="auto">
          <a:xfrm>
            <a:off x="4600575" y="31273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4">
            <a:extLst>
              <a:ext uri="{FF2B5EF4-FFF2-40B4-BE49-F238E27FC236}">
                <a16:creationId xmlns:a16="http://schemas.microsoft.com/office/drawing/2014/main" id="{91E5378E-F368-1795-F65A-954DD0B26C06}"/>
              </a:ext>
            </a:extLst>
          </p:cNvPr>
          <p:cNvSpPr>
            <a:spLocks noChangeArrowheads="1"/>
          </p:cNvSpPr>
          <p:nvPr/>
        </p:nvSpPr>
        <p:spPr bwMode="auto">
          <a:xfrm>
            <a:off x="263221" y="2553552"/>
            <a:ext cx="507863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Ví</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dụ</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Giả</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sử</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min_support</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 60% →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Giữ</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lại</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Sữa</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Bánh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mì</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Bơ</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Hộp Văn bản 11">
            <a:extLst>
              <a:ext uri="{FF2B5EF4-FFF2-40B4-BE49-F238E27FC236}">
                <a16:creationId xmlns:a16="http://schemas.microsoft.com/office/drawing/2014/main" id="{10FE09E6-30CD-9686-50C8-6D95AA4C0DB4}"/>
              </a:ext>
            </a:extLst>
          </p:cNvPr>
          <p:cNvSpPr txBox="1"/>
          <p:nvPr/>
        </p:nvSpPr>
        <p:spPr>
          <a:xfrm>
            <a:off x="143288" y="5322993"/>
            <a:ext cx="11188427" cy="1124282"/>
          </a:xfrm>
          <a:prstGeom prst="rect">
            <a:avLst/>
          </a:prstGeom>
          <a:noFill/>
        </p:spPr>
        <p:txBody>
          <a:bodyPr wrap="square" rtlCol="0">
            <a:spAutoFit/>
          </a:bodyPr>
          <a:lstStyle/>
          <a:p>
            <a:pPr marL="0" marR="0">
              <a:lnSpc>
                <a:spcPct val="115000"/>
              </a:lnSpc>
              <a:spcBef>
                <a:spcPts val="0"/>
              </a:spcBef>
              <a:spcAft>
                <a:spcPts val="800"/>
              </a:spcAft>
            </a:pP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Bước</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 2: Sinh </a:t>
            </a: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tập</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hợp</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mục</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ứng</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viên</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cấp</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 2 (Candidate 2-itemsets)</a:t>
            </a:r>
            <a:endParaRPr lang="en-US"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Dùng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tập</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mục</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thường</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xuyên</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cấp</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 1 (L₁)</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sinh</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ra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cặp</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kết</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hợp</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(2-itemsets).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Ví</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dụ</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Sữa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Bánh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mì</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Bơ</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sinh</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Sữa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Bánh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mì</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Sữa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Bơ</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{Bánh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mì</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Bơ</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Bảng 2">
            <a:extLst>
              <a:ext uri="{FF2B5EF4-FFF2-40B4-BE49-F238E27FC236}">
                <a16:creationId xmlns:a16="http://schemas.microsoft.com/office/drawing/2014/main" id="{350011A1-76DF-F500-597D-7763B06FDC36}"/>
              </a:ext>
            </a:extLst>
          </p:cNvPr>
          <p:cNvGraphicFramePr>
            <a:graphicFrameLocks noGrp="1"/>
          </p:cNvGraphicFramePr>
          <p:nvPr>
            <p:extLst>
              <p:ext uri="{D42A27DB-BD31-4B8C-83A1-F6EECF244321}">
                <p14:modId xmlns:p14="http://schemas.microsoft.com/office/powerpoint/2010/main" val="3239281361"/>
              </p:ext>
            </p:extLst>
          </p:nvPr>
        </p:nvGraphicFramePr>
        <p:xfrm>
          <a:off x="4182034" y="0"/>
          <a:ext cx="7767919" cy="1361320"/>
        </p:xfrm>
        <a:graphic>
          <a:graphicData uri="http://schemas.openxmlformats.org/drawingml/2006/table">
            <a:tbl>
              <a:tblPr firstRow="1" firstCol="1" bandRow="1">
                <a:tableStyleId>{5C22544A-7EE6-4342-B048-85BDC9FD1C3A}</a:tableStyleId>
              </a:tblPr>
              <a:tblGrid>
                <a:gridCol w="2605546">
                  <a:extLst>
                    <a:ext uri="{9D8B030D-6E8A-4147-A177-3AD203B41FA5}">
                      <a16:colId xmlns:a16="http://schemas.microsoft.com/office/drawing/2014/main" val="1483102969"/>
                    </a:ext>
                  </a:extLst>
                </a:gridCol>
                <a:gridCol w="2605546">
                  <a:extLst>
                    <a:ext uri="{9D8B030D-6E8A-4147-A177-3AD203B41FA5}">
                      <a16:colId xmlns:a16="http://schemas.microsoft.com/office/drawing/2014/main" val="3412811729"/>
                    </a:ext>
                  </a:extLst>
                </a:gridCol>
                <a:gridCol w="2556827">
                  <a:extLst>
                    <a:ext uri="{9D8B030D-6E8A-4147-A177-3AD203B41FA5}">
                      <a16:colId xmlns:a16="http://schemas.microsoft.com/office/drawing/2014/main" val="1324298441"/>
                    </a:ext>
                  </a:extLst>
                </a:gridCol>
              </a:tblGrid>
              <a:tr h="340330">
                <a:tc>
                  <a:txBody>
                    <a:bodyPr/>
                    <a:lstStyle/>
                    <a:p>
                      <a:pPr marL="0" marR="0">
                        <a:lnSpc>
                          <a:spcPct val="115000"/>
                        </a:lnSpc>
                        <a:spcBef>
                          <a:spcPts val="0"/>
                        </a:spcBef>
                        <a:spcAft>
                          <a:spcPts val="800"/>
                        </a:spcAft>
                      </a:pPr>
                      <a:r>
                        <a:rPr lang="en-US" sz="1200" kern="100">
                          <a:effectLst/>
                        </a:rPr>
                        <a:t>2-itemset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800"/>
                        </a:spcAft>
                      </a:pPr>
                      <a:r>
                        <a:rPr lang="en-US" sz="1200" kern="100" dirty="0">
                          <a:effectLst/>
                        </a:rPr>
                        <a:t>Giao </a:t>
                      </a:r>
                      <a:r>
                        <a:rPr lang="en-US" sz="1200" kern="100" dirty="0" err="1">
                          <a:effectLst/>
                        </a:rPr>
                        <a:t>dịch</a:t>
                      </a:r>
                      <a:r>
                        <a:rPr lang="en-US" sz="1200" kern="100" dirty="0">
                          <a:effectLst/>
                        </a:rPr>
                        <a:t> </a:t>
                      </a:r>
                      <a:r>
                        <a:rPr lang="en-US" sz="1200" kern="100" dirty="0" err="1">
                          <a:effectLst/>
                        </a:rPr>
                        <a:t>xuất</a:t>
                      </a:r>
                      <a:r>
                        <a:rPr lang="en-US" sz="1200" kern="100" dirty="0">
                          <a:effectLst/>
                        </a:rPr>
                        <a:t> </a:t>
                      </a:r>
                      <a:r>
                        <a:rPr lang="en-US" sz="1200" kern="100" dirty="0" err="1">
                          <a:effectLst/>
                        </a:rPr>
                        <a:t>hiện</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800"/>
                        </a:spcAft>
                      </a:pPr>
                      <a:r>
                        <a:rPr lang="en-US" sz="1200" kern="100">
                          <a:effectLst/>
                        </a:rPr>
                        <a:t>Support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621551076"/>
                  </a:ext>
                </a:extLst>
              </a:tr>
              <a:tr h="340330">
                <a:tc>
                  <a:txBody>
                    <a:bodyPr/>
                    <a:lstStyle/>
                    <a:p>
                      <a:pPr marL="0" marR="0">
                        <a:lnSpc>
                          <a:spcPct val="115000"/>
                        </a:lnSpc>
                        <a:spcBef>
                          <a:spcPts val="0"/>
                        </a:spcBef>
                        <a:spcAft>
                          <a:spcPts val="800"/>
                        </a:spcAft>
                      </a:pPr>
                      <a:r>
                        <a:rPr lang="en-US" sz="1200" kern="100" dirty="0" err="1">
                          <a:effectLst/>
                        </a:rPr>
                        <a:t>Sữa</a:t>
                      </a:r>
                      <a:r>
                        <a:rPr lang="en-US" sz="1200" kern="100" dirty="0">
                          <a:effectLst/>
                        </a:rPr>
                        <a:t>, Bánh </a:t>
                      </a:r>
                      <a:r>
                        <a:rPr lang="en-US" sz="1200" kern="100" dirty="0" err="1">
                          <a:effectLst/>
                        </a:rPr>
                        <a:t>mì</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800"/>
                        </a:spcAft>
                      </a:pPr>
                      <a:r>
                        <a:rPr lang="en-US" sz="1200" kern="100">
                          <a:effectLst/>
                        </a:rPr>
                        <a:t>T1, T2, T5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800"/>
                        </a:spcAft>
                      </a:pPr>
                      <a:r>
                        <a:rPr lang="en-US" sz="1200" kern="100">
                          <a:effectLst/>
                        </a:rPr>
                        <a:t>60%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234434711"/>
                  </a:ext>
                </a:extLst>
              </a:tr>
              <a:tr h="340330">
                <a:tc>
                  <a:txBody>
                    <a:bodyPr/>
                    <a:lstStyle/>
                    <a:p>
                      <a:pPr marL="0" marR="0">
                        <a:lnSpc>
                          <a:spcPct val="115000"/>
                        </a:lnSpc>
                        <a:spcBef>
                          <a:spcPts val="0"/>
                        </a:spcBef>
                        <a:spcAft>
                          <a:spcPts val="800"/>
                        </a:spcAft>
                      </a:pPr>
                      <a:r>
                        <a:rPr lang="en-US" sz="1200" kern="100">
                          <a:effectLst/>
                        </a:rPr>
                        <a:t>Sữa, Bơ</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800"/>
                        </a:spcAft>
                      </a:pPr>
                      <a:r>
                        <a:rPr lang="en-US" sz="1200" kern="100">
                          <a:effectLst/>
                        </a:rPr>
                        <a:t>T1, T3</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800"/>
                        </a:spcAft>
                      </a:pPr>
                      <a:r>
                        <a:rPr lang="en-US" sz="1200" kern="100">
                          <a:effectLst/>
                        </a:rPr>
                        <a:t>40% ❌</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353424871"/>
                  </a:ext>
                </a:extLst>
              </a:tr>
              <a:tr h="340330">
                <a:tc>
                  <a:txBody>
                    <a:bodyPr/>
                    <a:lstStyle/>
                    <a:p>
                      <a:pPr marL="0" marR="0">
                        <a:lnSpc>
                          <a:spcPct val="115000"/>
                        </a:lnSpc>
                        <a:spcBef>
                          <a:spcPts val="0"/>
                        </a:spcBef>
                        <a:spcAft>
                          <a:spcPts val="800"/>
                        </a:spcAft>
                      </a:pPr>
                      <a:r>
                        <a:rPr lang="en-US" sz="1200" kern="100">
                          <a:effectLst/>
                        </a:rPr>
                        <a:t>Bánh mì, Bơ</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800"/>
                        </a:spcAft>
                      </a:pPr>
                      <a:r>
                        <a:rPr lang="en-US" sz="1200" kern="100" dirty="0">
                          <a:effectLst/>
                        </a:rPr>
                        <a:t>T1</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800"/>
                        </a:spcAft>
                      </a:pPr>
                      <a:r>
                        <a:rPr lang="en-US" sz="1200" kern="100" dirty="0">
                          <a:effectLst/>
                        </a:rPr>
                        <a:t>20% ❌</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322585407"/>
                  </a:ext>
                </a:extLst>
              </a:tr>
            </a:tbl>
          </a:graphicData>
        </a:graphic>
      </p:graphicFrame>
      <p:sp>
        <p:nvSpPr>
          <p:cNvPr id="4" name="Rectangle 1">
            <a:extLst>
              <a:ext uri="{FF2B5EF4-FFF2-40B4-BE49-F238E27FC236}">
                <a16:creationId xmlns:a16="http://schemas.microsoft.com/office/drawing/2014/main" id="{68470E16-8399-3685-FADB-E6BE1CAF92B3}"/>
              </a:ext>
            </a:extLst>
          </p:cNvPr>
          <p:cNvSpPr>
            <a:spLocks noChangeArrowheads="1"/>
          </p:cNvSpPr>
          <p:nvPr/>
        </p:nvSpPr>
        <p:spPr bwMode="auto">
          <a:xfrm>
            <a:off x="138953" y="29146"/>
            <a:ext cx="3706906" cy="1826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Bước</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3: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Tính</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support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và</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lọc</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Cấp</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2)</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Đếm</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số</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giao</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dịch</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chứa</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mỗi</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2-itemset.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Tính</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support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từng</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cặp</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Lọc</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ra</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tập</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hợp</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thường</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xuyên</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cấp</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2: L2L_2</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Ví</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dụ</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Chỉ</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giữ</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lại</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Sữa</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Bánh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mì</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5DF3E7E1-80A9-A83C-C2F6-B603CAB04616}"/>
              </a:ext>
            </a:extLst>
          </p:cNvPr>
          <p:cNvSpPr>
            <a:spLocks noChangeArrowheads="1"/>
          </p:cNvSpPr>
          <p:nvPr/>
        </p:nvSpPr>
        <p:spPr bwMode="auto">
          <a:xfrm>
            <a:off x="138951" y="1583394"/>
            <a:ext cx="6177973" cy="1087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Bước</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4: Sinh 3-itemset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nếu</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có</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Nếu</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có</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từ</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2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trở</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lên</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các</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2-itemsets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thường</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xuyên</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thì</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sinh</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3-itemsets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từ</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đó</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Ở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ví</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dụ</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trên</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chỉ</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còn</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1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cặp</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không</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thể</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sinh</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thêm</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3-itemsets</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dừng</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Rectangle 6">
            <a:extLst>
              <a:ext uri="{FF2B5EF4-FFF2-40B4-BE49-F238E27FC236}">
                <a16:creationId xmlns:a16="http://schemas.microsoft.com/office/drawing/2014/main" id="{F26F8105-F603-4B24-9AD1-ECA29BC47E9E}"/>
              </a:ext>
            </a:extLst>
          </p:cNvPr>
          <p:cNvSpPr>
            <a:spLocks noChangeArrowheads="1"/>
          </p:cNvSpPr>
          <p:nvPr/>
        </p:nvSpPr>
        <p:spPr bwMode="auto">
          <a:xfrm>
            <a:off x="0" y="2414512"/>
            <a:ext cx="10251142" cy="5537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Bước</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5: Sinh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luật</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kết</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hợp</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từ</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các</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tập</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thường</a:t>
            </a:r>
            <a:r>
              <a:rPr kumimoji="0" lang="en-US" altLang="en-US" sz="16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xuyên</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Từ</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các</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tập</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mục</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thường</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xuyên</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có</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 2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mục</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sinh</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luật</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dạng</a:t>
            </a: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 &gt; B</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VỚI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Times New Roman" panose="02020603050405020304" pitchFamily="18" charset="0"/>
              <a:cs typeface="Times New Roman" panose="02020603050405020304" pitchFamily="18" charset="0"/>
            </a:endParaRPr>
          </a:p>
          <a:p>
            <a:pPr marL="0" marR="0">
              <a:lnSpc>
                <a:spcPct val="115000"/>
              </a:lnSpc>
              <a:spcBef>
                <a:spcPts val="0"/>
              </a:spcBef>
              <a:spcAft>
                <a:spcPts val="800"/>
              </a:spcAft>
            </a:pP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Ví</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kern="100" dirty="0" err="1">
                <a:effectLst/>
                <a:latin typeface="Times New Roman" panose="02020603050405020304" pitchFamily="18" charset="0"/>
                <a:ea typeface="Aptos" panose="020B0004020202020204" pitchFamily="34" charset="0"/>
                <a:cs typeface="Times New Roman" panose="02020603050405020304" pitchFamily="18" charset="0"/>
              </a:rPr>
              <a:t>dụ</a:t>
            </a:r>
            <a:r>
              <a:rPr lang="en-US" sz="1600" b="1" kern="100" dirty="0">
                <a:effectLst/>
                <a:latin typeface="Times New Roman" panose="02020603050405020304" pitchFamily="18" charset="0"/>
                <a:ea typeface="Aptos" panose="020B0004020202020204" pitchFamily="34" charset="0"/>
                <a:cs typeface="Times New Roman" panose="02020603050405020304" pitchFamily="18" charset="0"/>
              </a:rPr>
              <a:t>:</a:t>
            </a:r>
            <a:b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b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tập</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Sữa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Bánh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mì</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Luật</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1: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Sữa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 Bánh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mì</a:t>
            </a:r>
            <a:endParaRPr lang="en-US"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Support = 60%,</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Confidence = Support(</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Sữa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 Bánh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mì</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 Support(</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Sữa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 60%/80% = 75%</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Luật</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2: Bánh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mì</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Sữa</a:t>
            </a:r>
            <a:endParaRPr lang="en-US"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Confidence = 3/3 = 100%</a:t>
            </a:r>
          </a:p>
          <a:p>
            <a:pPr marL="0" marR="0">
              <a:lnSpc>
                <a:spcPct val="115000"/>
              </a:lnSpc>
              <a:spcBef>
                <a:spcPts val="0"/>
              </a:spcBef>
              <a:spcAft>
                <a:spcPts val="800"/>
              </a:spcAft>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Cả</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hai</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luật</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đều</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giữ</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nếu</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min_confidence</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 70%</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1" name="Hình ảnh 10">
            <a:extLst>
              <a:ext uri="{FF2B5EF4-FFF2-40B4-BE49-F238E27FC236}">
                <a16:creationId xmlns:a16="http://schemas.microsoft.com/office/drawing/2014/main" id="{B78947D2-F46D-6D16-16EB-BD835D812784}"/>
              </a:ext>
            </a:extLst>
          </p:cNvPr>
          <p:cNvPicPr>
            <a:picLocks noChangeAspect="1"/>
          </p:cNvPicPr>
          <p:nvPr/>
        </p:nvPicPr>
        <p:blipFill>
          <a:blip r:embed="rId2"/>
          <a:stretch>
            <a:fillRect/>
          </a:stretch>
        </p:blipFill>
        <p:spPr>
          <a:xfrm>
            <a:off x="1279802" y="2937949"/>
            <a:ext cx="3896269" cy="943107"/>
          </a:xfrm>
          <a:prstGeom prst="rect">
            <a:avLst/>
          </a:prstGeom>
        </p:spPr>
      </p:pic>
    </p:spTree>
    <p:extLst>
      <p:ext uri="{BB962C8B-B14F-4D97-AF65-F5344CB8AC3E}">
        <p14:creationId xmlns:p14="http://schemas.microsoft.com/office/powerpoint/2010/main" val="80220487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D03A9032-56ED-EBFD-E80D-0565062972FC}"/>
              </a:ext>
            </a:extLst>
          </p:cNvPr>
          <p:cNvSpPr txBox="1"/>
          <p:nvPr/>
        </p:nvSpPr>
        <p:spPr>
          <a:xfrm>
            <a:off x="300252" y="864345"/>
            <a:ext cx="4053385" cy="6494085"/>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def </a:t>
            </a:r>
            <a:r>
              <a:rPr lang="en-US" sz="1600" dirty="0" err="1">
                <a:latin typeface="Times New Roman" panose="02020603050405020304" pitchFamily="18" charset="0"/>
                <a:cs typeface="Times New Roman" panose="02020603050405020304" pitchFamily="18" charset="0"/>
              </a:rPr>
              <a:t>apriori</a:t>
            </a:r>
            <a:r>
              <a:rPr lang="en-US" sz="1600" dirty="0">
                <a:latin typeface="Times New Roman" panose="02020603050405020304" pitchFamily="18" charset="0"/>
                <a:cs typeface="Times New Roman" panose="02020603050405020304" pitchFamily="18" charset="0"/>
              </a:rPr>
              <a:t>(transactions, </a:t>
            </a:r>
            <a:r>
              <a:rPr lang="en-US" sz="1600" dirty="0" err="1">
                <a:latin typeface="Times New Roman" panose="02020603050405020304" pitchFamily="18" charset="0"/>
                <a:cs typeface="Times New Roman" panose="02020603050405020304" pitchFamily="18" charset="0"/>
              </a:rPr>
              <a:t>min_support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min_confidence</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Bước</a:t>
            </a:r>
            <a:r>
              <a:rPr lang="en-US" sz="1600" dirty="0">
                <a:latin typeface="Times New Roman" panose="02020603050405020304" pitchFamily="18" charset="0"/>
                <a:cs typeface="Times New Roman" panose="02020603050405020304" pitchFamily="18" charset="0"/>
              </a:rPr>
              <a:t> 1: </a:t>
            </a:r>
            <a:r>
              <a:rPr lang="en-US" sz="1600" dirty="0" err="1">
                <a:latin typeface="Times New Roman" panose="02020603050405020304" pitchFamily="18" charset="0"/>
                <a:cs typeface="Times New Roman" panose="02020603050405020304" pitchFamily="18" charset="0"/>
              </a:rPr>
              <a:t>Tìm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tập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mục</a:t>
            </a:r>
            <a:r>
              <a:rPr lang="en-US" sz="1600" dirty="0">
                <a:latin typeface="Times New Roman" panose="02020603050405020304" pitchFamily="18" charset="0"/>
                <a:cs typeface="Times New Roman" panose="02020603050405020304" pitchFamily="18" charset="0"/>
              </a:rPr>
              <a:t> 1 </a:t>
            </a:r>
            <a:r>
              <a:rPr lang="en-US" sz="1600" dirty="0" err="1">
                <a:latin typeface="Times New Roman" panose="02020603050405020304" pitchFamily="18" charset="0"/>
                <a:cs typeface="Times New Roman" panose="02020603050405020304" pitchFamily="18" charset="0"/>
              </a:rPr>
              <a:t>phần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support &gt;= </a:t>
            </a:r>
            <a:r>
              <a:rPr lang="en-US" sz="1600" dirty="0" err="1">
                <a:latin typeface="Times New Roman" panose="02020603050405020304" pitchFamily="18" charset="0"/>
                <a:cs typeface="Times New Roman" panose="02020603050405020304" pitchFamily="18" charset="0"/>
              </a:rPr>
              <a:t>min_support</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item_counts</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count_single_items</a:t>
            </a:r>
            <a:r>
              <a:rPr lang="en-US" sz="1600" dirty="0">
                <a:latin typeface="Times New Roman" panose="02020603050405020304" pitchFamily="18" charset="0"/>
                <a:cs typeface="Times New Roman" panose="02020603050405020304" pitchFamily="18" charset="0"/>
              </a:rPr>
              <a:t>(transactions)</a:t>
            </a:r>
          </a:p>
          <a:p>
            <a:r>
              <a:rPr lang="en-US" sz="1600" dirty="0">
                <a:latin typeface="Times New Roman" panose="02020603050405020304" pitchFamily="18" charset="0"/>
                <a:cs typeface="Times New Roman" panose="02020603050405020304" pitchFamily="18" charset="0"/>
              </a:rPr>
              <a:t>    L1 = {item for item, count in </a:t>
            </a:r>
            <a:r>
              <a:rPr lang="en-US" sz="1600" dirty="0" err="1">
                <a:latin typeface="Times New Roman" panose="02020603050405020304" pitchFamily="18" charset="0"/>
                <a:cs typeface="Times New Roman" panose="02020603050405020304" pitchFamily="18" charset="0"/>
              </a:rPr>
              <a:t>item_counts.items</a:t>
            </a:r>
            <a:r>
              <a:rPr lang="en-US" sz="1600" dirty="0">
                <a:latin typeface="Times New Roman" panose="02020603050405020304" pitchFamily="18" charset="0"/>
                <a:cs typeface="Times New Roman" panose="02020603050405020304" pitchFamily="18" charset="0"/>
              </a:rPr>
              <a:t>() if count / </a:t>
            </a:r>
            <a:r>
              <a:rPr lang="en-US" sz="1600" dirty="0" err="1">
                <a:latin typeface="Times New Roman" panose="02020603050405020304" pitchFamily="18" charset="0"/>
                <a:cs typeface="Times New Roman" panose="02020603050405020304" pitchFamily="18" charset="0"/>
              </a:rPr>
              <a:t>len</a:t>
            </a:r>
            <a:r>
              <a:rPr lang="en-US" sz="1600" dirty="0">
                <a:latin typeface="Times New Roman" panose="02020603050405020304" pitchFamily="18" charset="0"/>
                <a:cs typeface="Times New Roman" panose="02020603050405020304" pitchFamily="18" charset="0"/>
              </a:rPr>
              <a:t>(transactions) &gt;= </a:t>
            </a:r>
            <a:r>
              <a:rPr lang="en-US" sz="1600" dirty="0" err="1">
                <a:latin typeface="Times New Roman" panose="02020603050405020304" pitchFamily="18" charset="0"/>
                <a:cs typeface="Times New Roman" panose="02020603050405020304" pitchFamily="18" charset="0"/>
              </a:rPr>
              <a:t>min_support</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Lưu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danh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sách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tập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mục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thường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xuyên</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L = []</a:t>
            </a:r>
          </a:p>
          <a:p>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L.append</a:t>
            </a:r>
            <a:r>
              <a:rPr lang="en-US" sz="1600" dirty="0">
                <a:latin typeface="Times New Roman" panose="02020603050405020304" pitchFamily="18" charset="0"/>
                <a:cs typeface="Times New Roman" panose="02020603050405020304" pitchFamily="18" charset="0"/>
              </a:rPr>
              <a:t>(L1)</a:t>
            </a:r>
          </a:p>
          <a:p>
            <a:r>
              <a:rPr lang="en-US" sz="1600" dirty="0">
                <a:latin typeface="Times New Roman" panose="02020603050405020304" pitchFamily="18" charset="0"/>
                <a:cs typeface="Times New Roman" panose="02020603050405020304" pitchFamily="18" charset="0"/>
              </a:rPr>
              <a:t>    k = 2</a:t>
            </a:r>
          </a:p>
          <a:p>
            <a:r>
              <a:rPr lang="en-US" sz="1600" dirty="0">
                <a:latin typeface="Times New Roman" panose="02020603050405020304" pitchFamily="18" charset="0"/>
                <a:cs typeface="Times New Roman" panose="02020603050405020304" pitchFamily="18" charset="0"/>
              </a:rPr>
              <a:t>    while True: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Bước</a:t>
            </a:r>
            <a:r>
              <a:rPr lang="en-US" sz="1600" dirty="0">
                <a:latin typeface="Times New Roman" panose="02020603050405020304" pitchFamily="18" charset="0"/>
                <a:cs typeface="Times New Roman" panose="02020603050405020304" pitchFamily="18" charset="0"/>
              </a:rPr>
              <a:t> 2: Sinh </a:t>
            </a:r>
            <a:r>
              <a:rPr lang="en-US" sz="1600" dirty="0" err="1">
                <a:latin typeface="Times New Roman" panose="02020603050405020304" pitchFamily="18" charset="0"/>
                <a:cs typeface="Times New Roman" panose="02020603050405020304" pitchFamily="18" charset="0"/>
              </a:rPr>
              <a:t>tập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ứng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viên</a:t>
            </a:r>
            <a:r>
              <a:rPr lang="en-US" sz="1600" dirty="0">
                <a:latin typeface="Times New Roman" panose="02020603050405020304" pitchFamily="18" charset="0"/>
                <a:cs typeface="Times New Roman" panose="02020603050405020304" pitchFamily="18" charset="0"/>
              </a:rPr>
              <a:t> Ck </a:t>
            </a:r>
            <a:r>
              <a:rPr lang="en-US" sz="1600" dirty="0" err="1">
                <a:latin typeface="Times New Roman" panose="02020603050405020304" pitchFamily="18" charset="0"/>
                <a:cs typeface="Times New Roman" panose="02020603050405020304" pitchFamily="18" charset="0"/>
              </a:rPr>
              <a:t>từ</a:t>
            </a:r>
            <a:r>
              <a:rPr lang="en-US" sz="1600" dirty="0">
                <a:latin typeface="Times New Roman" panose="02020603050405020304" pitchFamily="18" charset="0"/>
                <a:cs typeface="Times New Roman" panose="02020603050405020304" pitchFamily="18" charset="0"/>
              </a:rPr>
              <a:t> L(k-1)</a:t>
            </a:r>
          </a:p>
          <a:p>
            <a:r>
              <a:rPr lang="en-US" sz="1600" dirty="0">
                <a:latin typeface="Times New Roman" panose="02020603050405020304" pitchFamily="18" charset="0"/>
                <a:cs typeface="Times New Roman" panose="02020603050405020304" pitchFamily="18" charset="0"/>
              </a:rPr>
              <a:t>        Ck = </a:t>
            </a:r>
            <a:r>
              <a:rPr lang="en-US" sz="1600" dirty="0" err="1">
                <a:latin typeface="Times New Roman" panose="02020603050405020304" pitchFamily="18" charset="0"/>
                <a:cs typeface="Times New Roman" panose="02020603050405020304" pitchFamily="18" charset="0"/>
              </a:rPr>
              <a:t>generate_candidates</a:t>
            </a:r>
            <a:r>
              <a:rPr lang="en-US" sz="1600" dirty="0">
                <a:latin typeface="Times New Roman" panose="02020603050405020304" pitchFamily="18" charset="0"/>
                <a:cs typeface="Times New Roman" panose="02020603050405020304" pitchFamily="18" charset="0"/>
              </a:rPr>
              <a:t>(L[k-2], k)</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Bước</a:t>
            </a:r>
            <a:r>
              <a:rPr lang="en-US" sz="1600" dirty="0">
                <a:latin typeface="Times New Roman" panose="02020603050405020304" pitchFamily="18" charset="0"/>
                <a:cs typeface="Times New Roman" panose="02020603050405020304" pitchFamily="18" charset="0"/>
              </a:rPr>
              <a:t> 3: </a:t>
            </a:r>
            <a:r>
              <a:rPr lang="en-US" sz="1600" dirty="0" err="1">
                <a:latin typeface="Times New Roman" panose="02020603050405020304" pitchFamily="18" charset="0"/>
                <a:cs typeface="Times New Roman" panose="02020603050405020304" pitchFamily="18" charset="0"/>
              </a:rPr>
              <a:t>Đếm</a:t>
            </a:r>
            <a:r>
              <a:rPr lang="en-US" sz="1600" dirty="0">
                <a:latin typeface="Times New Roman" panose="02020603050405020304" pitchFamily="18" charset="0"/>
                <a:cs typeface="Times New Roman" panose="02020603050405020304" pitchFamily="18" charset="0"/>
              </a:rPr>
              <a:t> support </a:t>
            </a:r>
            <a:r>
              <a:rPr lang="en-US" sz="1600" dirty="0" err="1">
                <a:latin typeface="Times New Roman" panose="02020603050405020304" pitchFamily="18" charset="0"/>
                <a:cs typeface="Times New Roman" panose="02020603050405020304" pitchFamily="18" charset="0"/>
              </a:rPr>
              <a:t>cho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ứng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viên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Ck</a:t>
            </a:r>
          </a:p>
          <a:p>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candidate_counts</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count_support</a:t>
            </a:r>
            <a:r>
              <a:rPr lang="en-US" sz="1600" dirty="0">
                <a:latin typeface="Times New Roman" panose="02020603050405020304" pitchFamily="18" charset="0"/>
                <a:cs typeface="Times New Roman" panose="02020603050405020304" pitchFamily="18" charset="0"/>
              </a:rPr>
              <a:t>(Ck, transactions)</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a:t>
            </a:r>
          </a:p>
        </p:txBody>
      </p:sp>
      <p:sp>
        <p:nvSpPr>
          <p:cNvPr id="4" name="Hộp Văn bản 3">
            <a:extLst>
              <a:ext uri="{FF2B5EF4-FFF2-40B4-BE49-F238E27FC236}">
                <a16:creationId xmlns:a16="http://schemas.microsoft.com/office/drawing/2014/main" id="{20B84291-2C59-1519-2A64-7E977B2FA38A}"/>
              </a:ext>
            </a:extLst>
          </p:cNvPr>
          <p:cNvSpPr txBox="1"/>
          <p:nvPr/>
        </p:nvSpPr>
        <p:spPr>
          <a:xfrm>
            <a:off x="5954974" y="0"/>
            <a:ext cx="6237026" cy="7232749"/>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Bước</a:t>
            </a:r>
            <a:r>
              <a:rPr lang="en-US" sz="1600" dirty="0">
                <a:latin typeface="Times New Roman" panose="02020603050405020304" pitchFamily="18" charset="0"/>
                <a:cs typeface="Times New Roman" panose="02020603050405020304" pitchFamily="18" charset="0"/>
              </a:rPr>
              <a:t> 4: </a:t>
            </a:r>
            <a:r>
              <a:rPr lang="en-US" sz="1600" dirty="0" err="1">
                <a:latin typeface="Times New Roman" panose="02020603050405020304" pitchFamily="18" charset="0"/>
                <a:cs typeface="Times New Roman" panose="02020603050405020304" pitchFamily="18" charset="0"/>
              </a:rPr>
              <a:t>Chọn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tập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mục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thường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xuyên</a:t>
            </a:r>
            <a:r>
              <a:rPr lang="en-US" sz="1600" dirty="0">
                <a:latin typeface="Times New Roman" panose="02020603050405020304" pitchFamily="18" charset="0"/>
                <a:cs typeface="Times New Roman" panose="02020603050405020304" pitchFamily="18" charset="0"/>
              </a:rPr>
              <a:t> Lk</a:t>
            </a:r>
          </a:p>
          <a:p>
            <a:r>
              <a:rPr lang="en-US" sz="1600" dirty="0">
                <a:latin typeface="Times New Roman" panose="02020603050405020304" pitchFamily="18" charset="0"/>
                <a:cs typeface="Times New Roman" panose="02020603050405020304" pitchFamily="18" charset="0"/>
              </a:rPr>
              <a:t>        Lk = {itemset for itemset, count in </a:t>
            </a:r>
            <a:r>
              <a:rPr lang="en-US" sz="1600" dirty="0" err="1">
                <a:latin typeface="Times New Roman" panose="02020603050405020304" pitchFamily="18" charset="0"/>
                <a:cs typeface="Times New Roman" panose="02020603050405020304" pitchFamily="18" charset="0"/>
              </a:rPr>
              <a:t>candidate_counts.items</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              if count / </a:t>
            </a:r>
            <a:r>
              <a:rPr lang="en-US" sz="1600" dirty="0" err="1">
                <a:latin typeface="Times New Roman" panose="02020603050405020304" pitchFamily="18" charset="0"/>
                <a:cs typeface="Times New Roman" panose="02020603050405020304" pitchFamily="18" charset="0"/>
              </a:rPr>
              <a:t>len</a:t>
            </a:r>
            <a:r>
              <a:rPr lang="en-US" sz="1600" dirty="0">
                <a:latin typeface="Times New Roman" panose="02020603050405020304" pitchFamily="18" charset="0"/>
                <a:cs typeface="Times New Roman" panose="02020603050405020304" pitchFamily="18" charset="0"/>
              </a:rPr>
              <a:t>(transactions) &gt;= </a:t>
            </a:r>
            <a:r>
              <a:rPr lang="en-US" sz="1600" dirty="0" err="1">
                <a:latin typeface="Times New Roman" panose="02020603050405020304" pitchFamily="18" charset="0"/>
                <a:cs typeface="Times New Roman" panose="02020603050405020304" pitchFamily="18" charset="0"/>
              </a:rPr>
              <a:t>min_support</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        if not Lk:</a:t>
            </a:r>
          </a:p>
          <a:p>
            <a:r>
              <a:rPr lang="en-US" sz="1600" dirty="0">
                <a:latin typeface="Times New Roman" panose="02020603050405020304" pitchFamily="18" charset="0"/>
                <a:cs typeface="Times New Roman" panose="02020603050405020304" pitchFamily="18" charset="0"/>
              </a:rPr>
              <a:t>            break</a:t>
            </a:r>
          </a:p>
          <a:p>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L.append</a:t>
            </a:r>
            <a:r>
              <a:rPr lang="en-US" sz="1600" dirty="0">
                <a:latin typeface="Times New Roman" panose="02020603050405020304" pitchFamily="18" charset="0"/>
                <a:cs typeface="Times New Roman" panose="02020603050405020304" pitchFamily="18" charset="0"/>
              </a:rPr>
              <a:t>(Lk)</a:t>
            </a:r>
          </a:p>
          <a:p>
            <a:r>
              <a:rPr lang="en-US" sz="1600" dirty="0">
                <a:latin typeface="Times New Roman" panose="02020603050405020304" pitchFamily="18" charset="0"/>
                <a:cs typeface="Times New Roman" panose="02020603050405020304" pitchFamily="18" charset="0"/>
              </a:rPr>
              <a:t>        k += 1</a:t>
            </a:r>
          </a:p>
          <a:p>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Gộp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tập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mục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thường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xuyên</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frequent_itemsets</a:t>
            </a:r>
            <a:r>
              <a:rPr lang="en-US" sz="1600" dirty="0">
                <a:latin typeface="Times New Roman" panose="02020603050405020304" pitchFamily="18" charset="0"/>
                <a:cs typeface="Times New Roman" panose="02020603050405020304" pitchFamily="18" charset="0"/>
              </a:rPr>
              <a:t> = set()</a:t>
            </a:r>
          </a:p>
          <a:p>
            <a:r>
              <a:rPr lang="en-US" sz="1600" dirty="0">
                <a:latin typeface="Times New Roman" panose="02020603050405020304" pitchFamily="18" charset="0"/>
                <a:cs typeface="Times New Roman" panose="02020603050405020304" pitchFamily="18" charset="0"/>
              </a:rPr>
              <a:t>    for level in L:</a:t>
            </a:r>
          </a:p>
          <a:p>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frequent_itemsets.update</a:t>
            </a:r>
            <a:r>
              <a:rPr lang="en-US" sz="1600" dirty="0">
                <a:latin typeface="Times New Roman" panose="02020603050405020304" pitchFamily="18" charset="0"/>
                <a:cs typeface="Times New Roman" panose="02020603050405020304" pitchFamily="18" charset="0"/>
              </a:rPr>
              <a:t>(level)</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Bước</a:t>
            </a:r>
            <a:r>
              <a:rPr lang="en-US" sz="1600" dirty="0">
                <a:latin typeface="Times New Roman" panose="02020603050405020304" pitchFamily="18" charset="0"/>
                <a:cs typeface="Times New Roman" panose="02020603050405020304" pitchFamily="18" charset="0"/>
              </a:rPr>
              <a:t> 5: Sinh </a:t>
            </a:r>
            <a:r>
              <a:rPr lang="en-US" sz="1600" dirty="0" err="1">
                <a:latin typeface="Times New Roman" panose="02020603050405020304" pitchFamily="18" charset="0"/>
                <a:cs typeface="Times New Roman" panose="02020603050405020304" pitchFamily="18" charset="0"/>
              </a:rPr>
              <a:t>luật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hợp</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rules = []</a:t>
            </a:r>
          </a:p>
          <a:p>
            <a:r>
              <a:rPr lang="en-US" sz="1600" dirty="0">
                <a:latin typeface="Times New Roman" panose="02020603050405020304" pitchFamily="18" charset="0"/>
                <a:cs typeface="Times New Roman" panose="02020603050405020304" pitchFamily="18" charset="0"/>
              </a:rPr>
              <a:t>    for itemset in </a:t>
            </a:r>
            <a:r>
              <a:rPr lang="en-US" sz="1600" dirty="0" err="1">
                <a:latin typeface="Times New Roman" panose="02020603050405020304" pitchFamily="18" charset="0"/>
                <a:cs typeface="Times New Roman" panose="02020603050405020304" pitchFamily="18" charset="0"/>
              </a:rPr>
              <a:t>frequent_itemsets</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        if </a:t>
            </a:r>
            <a:r>
              <a:rPr lang="en-US" sz="1600" dirty="0" err="1">
                <a:latin typeface="Times New Roman" panose="02020603050405020304" pitchFamily="18" charset="0"/>
                <a:cs typeface="Times New Roman" panose="02020603050405020304" pitchFamily="18" charset="0"/>
              </a:rPr>
              <a:t>len</a:t>
            </a:r>
            <a:r>
              <a:rPr lang="en-US" sz="1600" dirty="0">
                <a:latin typeface="Times New Roman" panose="02020603050405020304" pitchFamily="18" charset="0"/>
                <a:cs typeface="Times New Roman" panose="02020603050405020304" pitchFamily="18" charset="0"/>
              </a:rPr>
              <a:t>(itemset) &gt;= 2:</a:t>
            </a:r>
          </a:p>
          <a:p>
            <a:r>
              <a:rPr lang="en-US" sz="1600" dirty="0">
                <a:latin typeface="Times New Roman" panose="02020603050405020304" pitchFamily="18" charset="0"/>
                <a:cs typeface="Times New Roman" panose="02020603050405020304" pitchFamily="18" charset="0"/>
              </a:rPr>
              <a:t>            subsets = </a:t>
            </a:r>
            <a:r>
              <a:rPr lang="en-US" sz="1600" dirty="0" err="1">
                <a:latin typeface="Times New Roman" panose="02020603050405020304" pitchFamily="18" charset="0"/>
                <a:cs typeface="Times New Roman" panose="02020603050405020304" pitchFamily="18" charset="0"/>
              </a:rPr>
              <a:t>all_non_empty_subsets</a:t>
            </a:r>
            <a:r>
              <a:rPr lang="en-US" sz="1600" dirty="0">
                <a:latin typeface="Times New Roman" panose="02020603050405020304" pitchFamily="18" charset="0"/>
                <a:cs typeface="Times New Roman" panose="02020603050405020304" pitchFamily="18" charset="0"/>
              </a:rPr>
              <a:t>(itemset)</a:t>
            </a:r>
          </a:p>
          <a:p>
            <a:r>
              <a:rPr lang="en-US" sz="1600" dirty="0">
                <a:latin typeface="Times New Roman" panose="02020603050405020304" pitchFamily="18" charset="0"/>
                <a:cs typeface="Times New Roman" panose="02020603050405020304" pitchFamily="18" charset="0"/>
              </a:rPr>
              <a:t>            for A in subsets:</a:t>
            </a:r>
          </a:p>
          <a:p>
            <a:r>
              <a:rPr lang="en-US" sz="1600" dirty="0">
                <a:latin typeface="Times New Roman" panose="02020603050405020304" pitchFamily="18" charset="0"/>
                <a:cs typeface="Times New Roman" panose="02020603050405020304" pitchFamily="18" charset="0"/>
              </a:rPr>
              <a:t>                B = itemset - A</a:t>
            </a:r>
          </a:p>
          <a:p>
            <a:r>
              <a:rPr lang="en-US" sz="1600" dirty="0">
                <a:latin typeface="Times New Roman" panose="02020603050405020304" pitchFamily="18" charset="0"/>
                <a:cs typeface="Times New Roman" panose="02020603050405020304" pitchFamily="18" charset="0"/>
              </a:rPr>
              <a:t>                if B:</a:t>
            </a:r>
          </a:p>
          <a:p>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support_AB</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compute_support</a:t>
            </a:r>
            <a:r>
              <a:rPr lang="en-US" sz="1600" dirty="0">
                <a:latin typeface="Times New Roman" panose="02020603050405020304" pitchFamily="18" charset="0"/>
                <a:cs typeface="Times New Roman" panose="02020603050405020304" pitchFamily="18" charset="0"/>
              </a:rPr>
              <a:t>(itemset, transactions)</a:t>
            </a:r>
          </a:p>
          <a:p>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support_A</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compute_support</a:t>
            </a:r>
            <a:r>
              <a:rPr lang="en-US" sz="1600" dirty="0">
                <a:latin typeface="Times New Roman" panose="02020603050405020304" pitchFamily="18" charset="0"/>
                <a:cs typeface="Times New Roman" panose="02020603050405020304" pitchFamily="18" charset="0"/>
              </a:rPr>
              <a:t>(A, transactions)</a:t>
            </a:r>
          </a:p>
          <a:p>
            <a:r>
              <a:rPr lang="en-US" sz="1600" dirty="0">
                <a:latin typeface="Times New Roman" panose="02020603050405020304" pitchFamily="18" charset="0"/>
                <a:cs typeface="Times New Roman" panose="02020603050405020304" pitchFamily="18" charset="0"/>
              </a:rPr>
              <a:t>                    confidence = </a:t>
            </a:r>
            <a:r>
              <a:rPr lang="en-US" sz="1600" dirty="0" err="1">
                <a:latin typeface="Times New Roman" panose="02020603050405020304" pitchFamily="18" charset="0"/>
                <a:cs typeface="Times New Roman" panose="02020603050405020304" pitchFamily="18" charset="0"/>
              </a:rPr>
              <a:t>support_AB</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support_A</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if confidence &gt;= </a:t>
            </a:r>
            <a:r>
              <a:rPr lang="en-US" sz="1600" dirty="0" err="1">
                <a:latin typeface="Times New Roman" panose="02020603050405020304" pitchFamily="18" charset="0"/>
                <a:cs typeface="Times New Roman" panose="02020603050405020304" pitchFamily="18" charset="0"/>
              </a:rPr>
              <a:t>min_confidence</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rules.append</a:t>
            </a:r>
            <a:r>
              <a:rPr lang="en-US" sz="1600" dirty="0">
                <a:latin typeface="Times New Roman" panose="02020603050405020304" pitchFamily="18" charset="0"/>
                <a:cs typeface="Times New Roman" panose="02020603050405020304" pitchFamily="18" charset="0"/>
              </a:rPr>
              <a:t>((A, B, confidence))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return </a:t>
            </a:r>
            <a:r>
              <a:rPr lang="en-US" sz="1600" dirty="0" err="1">
                <a:latin typeface="Times New Roman" panose="02020603050405020304" pitchFamily="18" charset="0"/>
                <a:cs typeface="Times New Roman" panose="02020603050405020304" pitchFamily="18" charset="0"/>
              </a:rPr>
              <a:t>frequent_itemsets</a:t>
            </a:r>
            <a:r>
              <a:rPr lang="en-US" sz="1600" dirty="0">
                <a:latin typeface="Times New Roman" panose="02020603050405020304" pitchFamily="18" charset="0"/>
                <a:cs typeface="Times New Roman" panose="02020603050405020304" pitchFamily="18" charset="0"/>
              </a:rPr>
              <a:t>, rules</a:t>
            </a:r>
          </a:p>
          <a:p>
            <a:endParaRPr lang="en-US" sz="1600" dirty="0">
              <a:latin typeface="Times New Roman" panose="02020603050405020304" pitchFamily="18" charset="0"/>
              <a:cs typeface="Times New Roman" panose="02020603050405020304" pitchFamily="18" charset="0"/>
            </a:endParaRPr>
          </a:p>
        </p:txBody>
      </p:sp>
      <p:sp>
        <p:nvSpPr>
          <p:cNvPr id="5" name="Hộp Văn bản 4">
            <a:extLst>
              <a:ext uri="{FF2B5EF4-FFF2-40B4-BE49-F238E27FC236}">
                <a16:creationId xmlns:a16="http://schemas.microsoft.com/office/drawing/2014/main" id="{95F1D5C0-B9A5-5A3A-0848-1DB820999F7C}"/>
              </a:ext>
            </a:extLst>
          </p:cNvPr>
          <p:cNvSpPr txBox="1"/>
          <p:nvPr/>
        </p:nvSpPr>
        <p:spPr>
          <a:xfrm>
            <a:off x="300252" y="232012"/>
            <a:ext cx="3643951" cy="400110"/>
          </a:xfrm>
          <a:prstGeom prst="rect">
            <a:avLst/>
          </a:prstGeom>
          <a:noFill/>
        </p:spPr>
        <p:txBody>
          <a:bodyPr wrap="square" rtlCol="0">
            <a:spAutoFit/>
          </a:bodyPr>
          <a:lstStyle/>
          <a:p>
            <a:r>
              <a:rPr lang="en-US" sz="2000" b="1" dirty="0" err="1">
                <a:latin typeface="Times New Roman" panose="02020603050405020304" pitchFamily="18" charset="0"/>
                <a:cs typeface="Times New Roman" panose="02020603050405020304" pitchFamily="18" charset="0"/>
              </a:rPr>
              <a:t>Mã</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cho</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thuật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toán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apriori</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509030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EA9C7A16-4A76-99CE-D00C-35DC5C3A0D54}"/>
              </a:ext>
            </a:extLst>
          </p:cNvPr>
          <p:cNvSpPr txBox="1"/>
          <p:nvPr/>
        </p:nvSpPr>
        <p:spPr>
          <a:xfrm>
            <a:off x="259976" y="224118"/>
            <a:ext cx="11492753" cy="5632311"/>
          </a:xfrm>
          <a:prstGeom prst="rect">
            <a:avLst/>
          </a:prstGeom>
          <a:noFill/>
        </p:spPr>
        <p:txBody>
          <a:bodyPr wrap="square" rtlCol="0">
            <a:spAutoFit/>
          </a:bodyPr>
          <a:lstStyle/>
          <a:p>
            <a:pPr algn="l"/>
            <a:r>
              <a:rPr lang="vi-VN" b="1" i="0" dirty="0">
                <a:solidFill>
                  <a:srgbClr val="000000"/>
                </a:solidFill>
                <a:effectLst/>
                <a:latin typeface="+mj-lt"/>
              </a:rPr>
              <a:t>Ưu điểm và nhược điểm của thuật toán </a:t>
            </a:r>
            <a:r>
              <a:rPr lang="vi-VN" b="1" i="0" dirty="0" err="1">
                <a:solidFill>
                  <a:srgbClr val="000000"/>
                </a:solidFill>
                <a:effectLst/>
                <a:latin typeface="+mj-lt"/>
              </a:rPr>
              <a:t>Apriori</a:t>
            </a:r>
            <a:endParaRPr lang="vi-VN" b="1" i="0" dirty="0">
              <a:solidFill>
                <a:srgbClr val="333333"/>
              </a:solidFill>
              <a:effectLst/>
              <a:latin typeface="+mj-lt"/>
            </a:endParaRPr>
          </a:p>
          <a:p>
            <a:pPr marL="285750" indent="-285750" algn="l">
              <a:buFont typeface="Arial" panose="020B0604020202020204" pitchFamily="34" charset="0"/>
              <a:buChar char="•"/>
            </a:pPr>
            <a:r>
              <a:rPr lang="vi-VN" b="1" i="0" dirty="0">
                <a:solidFill>
                  <a:srgbClr val="000000"/>
                </a:solidFill>
                <a:effectLst/>
                <a:latin typeface="+mj-lt"/>
              </a:rPr>
              <a:t>Ưu điểm của thuật toán </a:t>
            </a:r>
            <a:r>
              <a:rPr lang="vi-VN" b="1" i="0" dirty="0" err="1">
                <a:solidFill>
                  <a:srgbClr val="000000"/>
                </a:solidFill>
                <a:effectLst/>
                <a:latin typeface="+mj-lt"/>
              </a:rPr>
              <a:t>Apriori</a:t>
            </a:r>
            <a:r>
              <a:rPr lang="en-US" b="1" i="0" dirty="0">
                <a:solidFill>
                  <a:srgbClr val="000000"/>
                </a:solidFill>
                <a:effectLst/>
                <a:latin typeface="+mj-lt"/>
              </a:rPr>
              <a:t> </a:t>
            </a:r>
            <a:endParaRPr lang="vi-VN" b="1" i="0" dirty="0">
              <a:solidFill>
                <a:srgbClr val="333333"/>
              </a:solidFill>
              <a:effectLst/>
              <a:latin typeface="+mj-lt"/>
            </a:endParaRPr>
          </a:p>
          <a:p>
            <a:pPr algn="l"/>
            <a:r>
              <a:rPr lang="vi-VN" b="1" i="0" dirty="0">
                <a:solidFill>
                  <a:srgbClr val="FF0000"/>
                </a:solidFill>
                <a:effectLst/>
                <a:latin typeface="+mj-lt"/>
              </a:rPr>
              <a:t>Tính</a:t>
            </a:r>
            <a:r>
              <a:rPr lang="en-US" b="1" i="0" dirty="0">
                <a:solidFill>
                  <a:srgbClr val="FF0000"/>
                </a:solidFill>
                <a:effectLst/>
                <a:latin typeface="+mj-lt"/>
              </a:rPr>
              <a:t> </a:t>
            </a:r>
            <a:r>
              <a:rPr lang="vi-VN" b="1" i="0" dirty="0">
                <a:solidFill>
                  <a:srgbClr val="FF0000"/>
                </a:solidFill>
                <a:effectLst/>
                <a:latin typeface="+mj-lt"/>
              </a:rPr>
              <a:t>đơn</a:t>
            </a:r>
            <a:r>
              <a:rPr lang="en-US" b="1" i="0" dirty="0">
                <a:solidFill>
                  <a:srgbClr val="FF0000"/>
                </a:solidFill>
                <a:effectLst/>
                <a:latin typeface="+mj-lt"/>
              </a:rPr>
              <a:t> </a:t>
            </a:r>
            <a:r>
              <a:rPr lang="vi-VN" b="1" i="0" dirty="0">
                <a:solidFill>
                  <a:srgbClr val="FF0000"/>
                </a:solidFill>
                <a:effectLst/>
                <a:latin typeface="+mj-lt"/>
              </a:rPr>
              <a:t>giản</a:t>
            </a:r>
            <a:r>
              <a:rPr lang="en-US" b="1" i="0" dirty="0">
                <a:solidFill>
                  <a:srgbClr val="FF0000"/>
                </a:solidFill>
                <a:effectLst/>
                <a:latin typeface="+mj-lt"/>
              </a:rPr>
              <a:t> </a:t>
            </a:r>
            <a:r>
              <a:rPr lang="vi-VN" b="1" i="0" dirty="0">
                <a:solidFill>
                  <a:srgbClr val="FF0000"/>
                </a:solidFill>
                <a:effectLst/>
                <a:latin typeface="+mj-lt"/>
              </a:rPr>
              <a:t>và</a:t>
            </a:r>
            <a:r>
              <a:rPr lang="en-US" b="1" i="0" dirty="0">
                <a:solidFill>
                  <a:srgbClr val="FF0000"/>
                </a:solidFill>
                <a:effectLst/>
                <a:latin typeface="+mj-lt"/>
              </a:rPr>
              <a:t> </a:t>
            </a:r>
            <a:r>
              <a:rPr lang="vi-VN" b="1" i="0" dirty="0">
                <a:solidFill>
                  <a:srgbClr val="FF0000"/>
                </a:solidFill>
                <a:effectLst/>
                <a:latin typeface="+mj-lt"/>
              </a:rPr>
              <a:t>dễ</a:t>
            </a:r>
            <a:r>
              <a:rPr lang="en-US" b="1" i="0" dirty="0">
                <a:solidFill>
                  <a:srgbClr val="FF0000"/>
                </a:solidFill>
                <a:effectLst/>
                <a:latin typeface="+mj-lt"/>
              </a:rPr>
              <a:t> </a:t>
            </a:r>
            <a:r>
              <a:rPr lang="vi-VN" b="1" i="0" dirty="0">
                <a:solidFill>
                  <a:srgbClr val="FF0000"/>
                </a:solidFill>
                <a:effectLst/>
                <a:latin typeface="+mj-lt"/>
              </a:rPr>
              <a:t>triển</a:t>
            </a:r>
            <a:r>
              <a:rPr lang="en-US" b="1" i="0" dirty="0">
                <a:solidFill>
                  <a:srgbClr val="FF0000"/>
                </a:solidFill>
                <a:effectLst/>
                <a:latin typeface="+mj-lt"/>
              </a:rPr>
              <a:t> </a:t>
            </a:r>
            <a:r>
              <a:rPr lang="vi-VN" b="1" i="0" dirty="0">
                <a:solidFill>
                  <a:srgbClr val="FF0000"/>
                </a:solidFill>
                <a:effectLst/>
                <a:latin typeface="+mj-lt"/>
              </a:rPr>
              <a:t>khai</a:t>
            </a:r>
            <a:br>
              <a:rPr lang="vi-VN" b="0" i="0" dirty="0">
                <a:solidFill>
                  <a:srgbClr val="666666"/>
                </a:solidFill>
                <a:effectLst/>
                <a:latin typeface="+mj-lt"/>
              </a:rPr>
            </a:br>
            <a:r>
              <a:rPr lang="vi-VN" b="0" i="0" dirty="0">
                <a:solidFill>
                  <a:srgbClr val="000000"/>
                </a:solidFill>
                <a:effectLst/>
                <a:latin typeface="+mj-lt"/>
              </a:rPr>
              <a:t>Thuật toán </a:t>
            </a:r>
            <a:r>
              <a:rPr lang="vi-VN" b="0" i="0" dirty="0" err="1">
                <a:solidFill>
                  <a:srgbClr val="000000"/>
                </a:solidFill>
                <a:effectLst/>
                <a:latin typeface="+mj-lt"/>
              </a:rPr>
              <a:t>Apriori</a:t>
            </a:r>
            <a:r>
              <a:rPr lang="vi-VN" b="0" i="0" dirty="0">
                <a:solidFill>
                  <a:srgbClr val="000000"/>
                </a:solidFill>
                <a:effectLst/>
                <a:latin typeface="+mj-lt"/>
              </a:rPr>
              <a:t> khá đơn giản và tương đối dễ triển khai. Tính đơn giản của nó nằm ở việc tạo ra các tập mục ứng viên và sử dụng ngưỡng hỗ trợ và độ tin cậy để xác định mối liên kết.</a:t>
            </a:r>
            <a:br>
              <a:rPr lang="vi-VN" b="0" i="0" dirty="0">
                <a:solidFill>
                  <a:srgbClr val="666666"/>
                </a:solidFill>
                <a:effectLst/>
                <a:latin typeface="+mj-lt"/>
              </a:rPr>
            </a:br>
            <a:r>
              <a:rPr lang="vi-VN" b="1" i="0" dirty="0">
                <a:solidFill>
                  <a:srgbClr val="FF0000"/>
                </a:solidFill>
                <a:effectLst/>
                <a:latin typeface="+mj-lt"/>
              </a:rPr>
              <a:t>Cắt</a:t>
            </a:r>
            <a:r>
              <a:rPr lang="en-US" b="1" i="0" dirty="0">
                <a:solidFill>
                  <a:srgbClr val="FF0000"/>
                </a:solidFill>
                <a:effectLst/>
                <a:latin typeface="+mj-lt"/>
              </a:rPr>
              <a:t> </a:t>
            </a:r>
            <a:r>
              <a:rPr lang="vi-VN" b="1" i="0" dirty="0">
                <a:solidFill>
                  <a:srgbClr val="FF0000"/>
                </a:solidFill>
                <a:effectLst/>
                <a:latin typeface="+mj-lt"/>
              </a:rPr>
              <a:t>tỉa</a:t>
            </a:r>
            <a:r>
              <a:rPr lang="en-US" b="1" i="0" dirty="0">
                <a:solidFill>
                  <a:srgbClr val="FF0000"/>
                </a:solidFill>
                <a:effectLst/>
                <a:latin typeface="+mj-lt"/>
              </a:rPr>
              <a:t> </a:t>
            </a:r>
            <a:r>
              <a:rPr lang="vi-VN" b="1" i="0" dirty="0">
                <a:solidFill>
                  <a:srgbClr val="FF0000"/>
                </a:solidFill>
                <a:effectLst/>
                <a:latin typeface="+mj-lt"/>
              </a:rPr>
              <a:t>hiệu</a:t>
            </a:r>
            <a:r>
              <a:rPr lang="en-US" b="1" i="0" dirty="0">
                <a:solidFill>
                  <a:srgbClr val="FF0000"/>
                </a:solidFill>
                <a:effectLst/>
                <a:latin typeface="+mj-lt"/>
              </a:rPr>
              <a:t> </a:t>
            </a:r>
            <a:r>
              <a:rPr lang="vi-VN" b="1" i="0" dirty="0">
                <a:solidFill>
                  <a:srgbClr val="FF0000"/>
                </a:solidFill>
                <a:effectLst/>
                <a:latin typeface="+mj-lt"/>
              </a:rPr>
              <a:t>quả</a:t>
            </a:r>
            <a:br>
              <a:rPr lang="vi-VN" b="0" i="0" dirty="0">
                <a:solidFill>
                  <a:srgbClr val="666666"/>
                </a:solidFill>
                <a:effectLst/>
                <a:latin typeface="+mj-lt"/>
              </a:rPr>
            </a:br>
            <a:r>
              <a:rPr lang="vi-VN" b="0" i="0" dirty="0">
                <a:solidFill>
                  <a:srgbClr val="000000"/>
                </a:solidFill>
                <a:effectLst/>
                <a:latin typeface="+mj-lt"/>
              </a:rPr>
              <a:t>Nguyên lý </a:t>
            </a:r>
            <a:r>
              <a:rPr lang="vi-VN" b="0" i="0" dirty="0" err="1">
                <a:solidFill>
                  <a:srgbClr val="000000"/>
                </a:solidFill>
                <a:effectLst/>
                <a:latin typeface="+mj-lt"/>
              </a:rPr>
              <a:t>Apriori</a:t>
            </a:r>
            <a:r>
              <a:rPr lang="vi-VN" b="0" i="0" dirty="0">
                <a:solidFill>
                  <a:srgbClr val="000000"/>
                </a:solidFill>
                <a:effectLst/>
                <a:latin typeface="+mj-lt"/>
              </a:rPr>
              <a:t> cho phép </a:t>
            </a:r>
            <a:r>
              <a:rPr lang="vi-VN" b="0" i="0" dirty="0">
                <a:effectLst/>
                <a:latin typeface="+mj-lt"/>
                <a:hlinkClick r:id="rId2">
                  <a:extLst>
                    <a:ext uri="{A12FA001-AC4F-418D-AE19-62706E023703}">
                      <ahyp:hlinkClr xmlns:ahyp="http://schemas.microsoft.com/office/drawing/2018/hyperlinkcolor" val="tx"/>
                    </a:ext>
                  </a:extLst>
                </a:hlinkClick>
              </a:rPr>
              <a:t>thuật toán</a:t>
            </a:r>
            <a:r>
              <a:rPr lang="vi-VN" b="0" i="0" dirty="0">
                <a:effectLst/>
                <a:latin typeface="+mj-lt"/>
              </a:rPr>
              <a:t> </a:t>
            </a:r>
            <a:r>
              <a:rPr lang="vi-VN" b="0" i="0" dirty="0">
                <a:solidFill>
                  <a:srgbClr val="000000"/>
                </a:solidFill>
                <a:effectLst/>
                <a:latin typeface="+mj-lt"/>
              </a:rPr>
              <a:t>cắt tỉa hiệu quả các tập hợp không có khả năng xảy ra ngay từ đầu quá trình, giúp giảm số lượng phép tính cần thiết và tăng tốc toàn bộ quá trình tính toán.</a:t>
            </a:r>
            <a:br>
              <a:rPr lang="vi-VN" b="0" i="0" dirty="0">
                <a:solidFill>
                  <a:srgbClr val="666666"/>
                </a:solidFill>
                <a:effectLst/>
                <a:latin typeface="+mj-lt"/>
              </a:rPr>
            </a:br>
            <a:r>
              <a:rPr lang="vi-VN" b="1" i="0" dirty="0">
                <a:solidFill>
                  <a:srgbClr val="FF0000"/>
                </a:solidFill>
                <a:effectLst/>
                <a:latin typeface="+mj-lt"/>
              </a:rPr>
              <a:t>Khả</a:t>
            </a:r>
            <a:r>
              <a:rPr lang="en-US" b="1" i="0" dirty="0">
                <a:solidFill>
                  <a:srgbClr val="FF0000"/>
                </a:solidFill>
                <a:effectLst/>
                <a:latin typeface="+mj-lt"/>
              </a:rPr>
              <a:t> </a:t>
            </a:r>
            <a:r>
              <a:rPr lang="vi-VN" b="1" i="0" dirty="0">
                <a:solidFill>
                  <a:srgbClr val="FF0000"/>
                </a:solidFill>
                <a:effectLst/>
                <a:latin typeface="+mj-lt"/>
              </a:rPr>
              <a:t>năng</a:t>
            </a:r>
            <a:r>
              <a:rPr lang="en-US" b="1" i="0" dirty="0">
                <a:solidFill>
                  <a:srgbClr val="FF0000"/>
                </a:solidFill>
                <a:effectLst/>
                <a:latin typeface="+mj-lt"/>
              </a:rPr>
              <a:t> </a:t>
            </a:r>
            <a:r>
              <a:rPr lang="vi-VN" b="1" i="0" dirty="0">
                <a:solidFill>
                  <a:srgbClr val="FF0000"/>
                </a:solidFill>
                <a:effectLst/>
                <a:latin typeface="+mj-lt"/>
              </a:rPr>
              <a:t>mở</a:t>
            </a:r>
            <a:r>
              <a:rPr lang="en-US" b="1" i="0" dirty="0">
                <a:solidFill>
                  <a:srgbClr val="FF0000"/>
                </a:solidFill>
                <a:effectLst/>
                <a:latin typeface="+mj-lt"/>
              </a:rPr>
              <a:t> </a:t>
            </a:r>
            <a:r>
              <a:rPr lang="vi-VN" b="1" i="0" dirty="0">
                <a:solidFill>
                  <a:srgbClr val="FF0000"/>
                </a:solidFill>
                <a:effectLst/>
                <a:latin typeface="+mj-lt"/>
              </a:rPr>
              <a:t>rộng</a:t>
            </a:r>
            <a:br>
              <a:rPr lang="vi-VN" b="0" i="0" dirty="0">
                <a:solidFill>
                  <a:srgbClr val="666666"/>
                </a:solidFill>
                <a:effectLst/>
                <a:latin typeface="+mj-lt"/>
              </a:rPr>
            </a:br>
            <a:r>
              <a:rPr lang="vi-VN" b="0" i="0" dirty="0">
                <a:solidFill>
                  <a:srgbClr val="000000"/>
                </a:solidFill>
                <a:effectLst/>
                <a:latin typeface="+mj-lt"/>
              </a:rPr>
              <a:t>Thuật toán </a:t>
            </a:r>
            <a:r>
              <a:rPr lang="vi-VN" b="0" i="0" dirty="0" err="1">
                <a:solidFill>
                  <a:srgbClr val="000000"/>
                </a:solidFill>
                <a:effectLst/>
                <a:latin typeface="+mj-lt"/>
              </a:rPr>
              <a:t>Apriori</a:t>
            </a:r>
            <a:r>
              <a:rPr lang="vi-VN" b="0" i="0" dirty="0">
                <a:solidFill>
                  <a:srgbClr val="000000"/>
                </a:solidFill>
                <a:effectLst/>
                <a:latin typeface="+mj-lt"/>
              </a:rPr>
              <a:t> có khả năng mở rộng cao và có thể xử lý hiệu quả các tập dữ liệu quy mô lớn, phù hợp với nhiều ứng dụng và ngành công nghiệp khác nhau.</a:t>
            </a:r>
            <a:endParaRPr lang="en-US" b="0" i="0" dirty="0">
              <a:solidFill>
                <a:srgbClr val="000000"/>
              </a:solidFill>
              <a:effectLst/>
              <a:latin typeface="+mj-lt"/>
            </a:endParaRPr>
          </a:p>
          <a:p>
            <a:pPr algn="l"/>
            <a:endParaRPr lang="vi-VN" b="0" i="0" dirty="0">
              <a:solidFill>
                <a:srgbClr val="666666"/>
              </a:solidFill>
              <a:effectLst/>
              <a:latin typeface="+mj-lt"/>
            </a:endParaRPr>
          </a:p>
          <a:p>
            <a:pPr marL="285750" indent="-285750" algn="l">
              <a:buFont typeface="Arial" panose="020B0604020202020204" pitchFamily="34" charset="0"/>
              <a:buChar char="•"/>
            </a:pPr>
            <a:r>
              <a:rPr lang="vi-VN" b="1" i="0" dirty="0">
                <a:solidFill>
                  <a:srgbClr val="000000"/>
                </a:solidFill>
                <a:effectLst/>
                <a:latin typeface="+mj-lt"/>
              </a:rPr>
              <a:t>Nhược điểm của thuật toán </a:t>
            </a:r>
            <a:r>
              <a:rPr lang="vi-VN" b="1" i="0" dirty="0" err="1">
                <a:solidFill>
                  <a:srgbClr val="000000"/>
                </a:solidFill>
                <a:effectLst/>
                <a:latin typeface="+mj-lt"/>
              </a:rPr>
              <a:t>Apriori</a:t>
            </a:r>
            <a:endParaRPr lang="vi-VN" b="1" i="0" dirty="0">
              <a:solidFill>
                <a:srgbClr val="333333"/>
              </a:solidFill>
              <a:effectLst/>
              <a:latin typeface="+mj-lt"/>
            </a:endParaRPr>
          </a:p>
          <a:p>
            <a:pPr algn="l"/>
            <a:r>
              <a:rPr lang="vi-VN" b="1" i="0" dirty="0">
                <a:solidFill>
                  <a:srgbClr val="FF0000"/>
                </a:solidFill>
                <a:effectLst/>
                <a:latin typeface="+mj-lt"/>
              </a:rPr>
              <a:t>Độ</a:t>
            </a:r>
            <a:r>
              <a:rPr lang="en-US" b="1" i="0" dirty="0">
                <a:solidFill>
                  <a:srgbClr val="FF0000"/>
                </a:solidFill>
                <a:effectLst/>
                <a:latin typeface="+mj-lt"/>
              </a:rPr>
              <a:t> </a:t>
            </a:r>
            <a:r>
              <a:rPr lang="vi-VN" b="1" i="0" dirty="0">
                <a:solidFill>
                  <a:srgbClr val="FF0000"/>
                </a:solidFill>
                <a:effectLst/>
                <a:latin typeface="+mj-lt"/>
              </a:rPr>
              <a:t>phức</a:t>
            </a:r>
            <a:r>
              <a:rPr lang="en-US" b="1" i="0" dirty="0">
                <a:solidFill>
                  <a:srgbClr val="FF0000"/>
                </a:solidFill>
                <a:effectLst/>
                <a:latin typeface="+mj-lt"/>
              </a:rPr>
              <a:t> </a:t>
            </a:r>
            <a:r>
              <a:rPr lang="vi-VN" b="1" i="0" dirty="0">
                <a:solidFill>
                  <a:srgbClr val="FF0000"/>
                </a:solidFill>
                <a:effectLst/>
                <a:latin typeface="+mj-lt"/>
              </a:rPr>
              <a:t>tạp</a:t>
            </a:r>
            <a:r>
              <a:rPr lang="en-US" b="1" i="0" dirty="0">
                <a:solidFill>
                  <a:srgbClr val="FF0000"/>
                </a:solidFill>
                <a:effectLst/>
                <a:latin typeface="+mj-lt"/>
              </a:rPr>
              <a:t> </a:t>
            </a:r>
            <a:r>
              <a:rPr lang="vi-VN" b="1" i="0" dirty="0">
                <a:solidFill>
                  <a:srgbClr val="FF0000"/>
                </a:solidFill>
                <a:effectLst/>
                <a:latin typeface="+mj-lt"/>
              </a:rPr>
              <a:t>tính</a:t>
            </a:r>
            <a:r>
              <a:rPr lang="en-US" b="1" i="0" dirty="0">
                <a:solidFill>
                  <a:srgbClr val="FF0000"/>
                </a:solidFill>
                <a:effectLst/>
                <a:latin typeface="+mj-lt"/>
              </a:rPr>
              <a:t> </a:t>
            </a:r>
            <a:r>
              <a:rPr lang="vi-VN" b="1" i="0" dirty="0">
                <a:solidFill>
                  <a:srgbClr val="FF0000"/>
                </a:solidFill>
                <a:effectLst/>
                <a:latin typeface="+mj-lt"/>
              </a:rPr>
              <a:t>toán</a:t>
            </a:r>
            <a:br>
              <a:rPr lang="vi-VN" b="0" i="0" dirty="0">
                <a:solidFill>
                  <a:srgbClr val="666666"/>
                </a:solidFill>
                <a:effectLst/>
                <a:latin typeface="+mj-lt"/>
              </a:rPr>
            </a:br>
            <a:r>
              <a:rPr lang="vi-VN" b="0" i="0" dirty="0">
                <a:solidFill>
                  <a:srgbClr val="000000"/>
                </a:solidFill>
                <a:effectLst/>
                <a:latin typeface="+mj-lt"/>
              </a:rPr>
              <a:t>Mặc dù có kỹ thuật cắt tỉa, thuật toán </a:t>
            </a:r>
            <a:r>
              <a:rPr lang="vi-VN" b="0" i="0" dirty="0" err="1">
                <a:solidFill>
                  <a:srgbClr val="000000"/>
                </a:solidFill>
                <a:effectLst/>
                <a:latin typeface="+mj-lt"/>
              </a:rPr>
              <a:t>Apriori</a:t>
            </a:r>
            <a:r>
              <a:rPr lang="vi-VN" b="0" i="0" dirty="0">
                <a:solidFill>
                  <a:srgbClr val="000000"/>
                </a:solidFill>
                <a:effectLst/>
                <a:latin typeface="+mj-lt"/>
              </a:rPr>
              <a:t> vẫn có thể phức tạp về mặt tính toán, đặc biệt là khi xử lý nhiều mục và tập dữ liệu lớn, có khả năng cản trở hiệu suất của thuật toán.</a:t>
            </a:r>
            <a:br>
              <a:rPr lang="vi-VN" b="0" i="0" dirty="0">
                <a:solidFill>
                  <a:srgbClr val="666666"/>
                </a:solidFill>
                <a:effectLst/>
                <a:latin typeface="+mj-lt"/>
              </a:rPr>
            </a:br>
            <a:r>
              <a:rPr lang="vi-VN" b="1" i="0" dirty="0">
                <a:solidFill>
                  <a:srgbClr val="FF0000"/>
                </a:solidFill>
                <a:effectLst/>
                <a:latin typeface="+mj-lt"/>
              </a:rPr>
              <a:t>Quét</a:t>
            </a:r>
            <a:r>
              <a:rPr lang="en-US" b="1" i="0" dirty="0">
                <a:solidFill>
                  <a:srgbClr val="FF0000"/>
                </a:solidFill>
                <a:effectLst/>
                <a:latin typeface="+mj-lt"/>
              </a:rPr>
              <a:t> </a:t>
            </a:r>
            <a:r>
              <a:rPr lang="vi-VN" b="1" i="0" dirty="0">
                <a:solidFill>
                  <a:srgbClr val="FF0000"/>
                </a:solidFill>
                <a:effectLst/>
                <a:latin typeface="+mj-lt"/>
              </a:rPr>
              <a:t>nhiều</a:t>
            </a:r>
            <a:r>
              <a:rPr lang="en-US" b="1" i="0" dirty="0">
                <a:solidFill>
                  <a:srgbClr val="FF0000"/>
                </a:solidFill>
                <a:effectLst/>
                <a:latin typeface="+mj-lt"/>
              </a:rPr>
              <a:t> </a:t>
            </a:r>
            <a:r>
              <a:rPr lang="vi-VN" b="1" i="0" dirty="0">
                <a:solidFill>
                  <a:srgbClr val="FF0000"/>
                </a:solidFill>
                <a:effectLst/>
                <a:latin typeface="+mj-lt"/>
              </a:rPr>
              <a:t>lần</a:t>
            </a:r>
            <a:r>
              <a:rPr lang="en-US" b="1" i="0" dirty="0">
                <a:solidFill>
                  <a:srgbClr val="FF0000"/>
                </a:solidFill>
                <a:effectLst/>
                <a:latin typeface="+mj-lt"/>
              </a:rPr>
              <a:t> </a:t>
            </a:r>
            <a:r>
              <a:rPr lang="vi-VN" b="1" i="0" dirty="0">
                <a:solidFill>
                  <a:srgbClr val="FF0000"/>
                </a:solidFill>
                <a:effectLst/>
                <a:latin typeface="+mj-lt"/>
              </a:rPr>
              <a:t>tập</a:t>
            </a:r>
            <a:r>
              <a:rPr lang="en-US" b="1" i="0" dirty="0">
                <a:solidFill>
                  <a:srgbClr val="FF0000"/>
                </a:solidFill>
                <a:effectLst/>
                <a:latin typeface="+mj-lt"/>
              </a:rPr>
              <a:t> </a:t>
            </a:r>
            <a:r>
              <a:rPr lang="vi-VN" b="1" i="0" dirty="0">
                <a:solidFill>
                  <a:srgbClr val="FF0000"/>
                </a:solidFill>
                <a:effectLst/>
                <a:latin typeface="+mj-lt"/>
              </a:rPr>
              <a:t>dữ</a:t>
            </a:r>
            <a:r>
              <a:rPr lang="en-US" b="1" i="0" dirty="0">
                <a:solidFill>
                  <a:srgbClr val="FF0000"/>
                </a:solidFill>
                <a:effectLst/>
                <a:latin typeface="+mj-lt"/>
              </a:rPr>
              <a:t> </a:t>
            </a:r>
            <a:r>
              <a:rPr lang="vi-VN" b="1" i="0" dirty="0">
                <a:solidFill>
                  <a:srgbClr val="FF0000"/>
                </a:solidFill>
                <a:effectLst/>
                <a:latin typeface="+mj-lt"/>
              </a:rPr>
              <a:t>liệu</a:t>
            </a:r>
            <a:r>
              <a:rPr lang="en-US" b="1" i="0" dirty="0">
                <a:solidFill>
                  <a:srgbClr val="FF0000"/>
                </a:solidFill>
                <a:effectLst/>
                <a:latin typeface="+mj-lt"/>
              </a:rPr>
              <a:t> </a:t>
            </a:r>
          </a:p>
          <a:p>
            <a:pPr algn="l"/>
            <a:r>
              <a:rPr lang="vi-VN" i="0" dirty="0">
                <a:effectLst/>
                <a:latin typeface="+mj-lt"/>
              </a:rPr>
              <a:t>Thuật</a:t>
            </a:r>
            <a:r>
              <a:rPr lang="en-US" dirty="0">
                <a:solidFill>
                  <a:srgbClr val="FF0000"/>
                </a:solidFill>
                <a:latin typeface="+mj-lt"/>
              </a:rPr>
              <a:t> </a:t>
            </a:r>
            <a:r>
              <a:rPr lang="vi-VN" b="0" i="0" dirty="0">
                <a:solidFill>
                  <a:srgbClr val="000000"/>
                </a:solidFill>
                <a:effectLst/>
                <a:latin typeface="+mj-lt"/>
              </a:rPr>
              <a:t>toán </a:t>
            </a:r>
            <a:r>
              <a:rPr lang="vi-VN" b="0" i="0" dirty="0" err="1">
                <a:solidFill>
                  <a:srgbClr val="000000"/>
                </a:solidFill>
                <a:effectLst/>
                <a:latin typeface="+mj-lt"/>
              </a:rPr>
              <a:t>Apriori</a:t>
            </a:r>
            <a:r>
              <a:rPr lang="vi-VN" b="0" i="0" dirty="0">
                <a:solidFill>
                  <a:srgbClr val="000000"/>
                </a:solidFill>
                <a:effectLst/>
                <a:latin typeface="+mj-lt"/>
              </a:rPr>
              <a:t> yêu cầu quét nhiều lần tập dữ liệu để tính toán hỗ trợ và tạo tập mục, điều này có thể làm chậm thời gian xử lý đối với các tập dữ liệu rất lớn.</a:t>
            </a:r>
            <a:endParaRPr lang="vi-VN" b="0" i="0" dirty="0">
              <a:solidFill>
                <a:srgbClr val="666666"/>
              </a:solidFill>
              <a:effectLst/>
              <a:latin typeface="+mj-lt"/>
            </a:endParaRPr>
          </a:p>
          <a:p>
            <a:endParaRPr lang="en-US" dirty="0">
              <a:latin typeface="+mj-lt"/>
            </a:endParaRPr>
          </a:p>
        </p:txBody>
      </p:sp>
    </p:spTree>
    <p:extLst>
      <p:ext uri="{BB962C8B-B14F-4D97-AF65-F5344CB8AC3E}">
        <p14:creationId xmlns:p14="http://schemas.microsoft.com/office/powerpoint/2010/main" val="399280597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647627"/>
            <a:ext cx="7577336" cy="620217"/>
          </a:xfrm>
          <a:prstGeom prst="rect">
            <a:avLst/>
          </a:prstGeom>
          <a:noFill/>
          <a:ln/>
        </p:spPr>
        <p:txBody>
          <a:bodyPr wrap="none" lIns="0" tIns="0" rIns="0" bIns="0" rtlCol="0" anchor="t"/>
          <a:lstStyle/>
          <a:p>
            <a:pPr>
              <a:lnSpc>
                <a:spcPts val="4875"/>
              </a:lnSpc>
            </a:pPr>
            <a:r>
              <a:rPr lang="en-US" sz="3875" b="1" dirty="0">
                <a:solidFill>
                  <a:srgbClr val="000000"/>
                </a:solidFill>
                <a:latin typeface="Times New Roman" panose="02020603050405020304" pitchFamily="18" charset="0"/>
                <a:ea typeface="Petrona Bold" pitchFamily="34" charset="-122"/>
                <a:cs typeface="Times New Roman" panose="02020603050405020304" pitchFamily="18" charset="0"/>
              </a:rPr>
              <a:t>Ứng dụng của Thuật Toán Apriori</a:t>
            </a:r>
            <a:endParaRPr lang="en-US" sz="3875" dirty="0">
              <a:latin typeface="Times New Roman" panose="02020603050405020304" pitchFamily="18" charset="0"/>
              <a:cs typeface="Times New Roman" panose="02020603050405020304" pitchFamily="18" charset="0"/>
            </a:endParaRPr>
          </a:p>
        </p:txBody>
      </p:sp>
      <p:sp>
        <p:nvSpPr>
          <p:cNvPr id="3" name="Shape 1"/>
          <p:cNvSpPr/>
          <p:nvPr/>
        </p:nvSpPr>
        <p:spPr>
          <a:xfrm>
            <a:off x="661492" y="2645867"/>
            <a:ext cx="425252" cy="425252"/>
          </a:xfrm>
          <a:prstGeom prst="roundRect">
            <a:avLst>
              <a:gd name="adj" fmla="val 18669"/>
            </a:avLst>
          </a:prstGeom>
          <a:solidFill>
            <a:srgbClr val="CCEEFF"/>
          </a:solidFill>
          <a:ln w="7620">
            <a:solidFill>
              <a:srgbClr val="B2D4E5"/>
            </a:solidFill>
            <a:prstDash val="solid"/>
          </a:ln>
        </p:spPr>
      </p:sp>
      <p:sp>
        <p:nvSpPr>
          <p:cNvPr id="4" name="Text 2"/>
          <p:cNvSpPr/>
          <p:nvPr/>
        </p:nvSpPr>
        <p:spPr>
          <a:xfrm>
            <a:off x="1275755" y="2710756"/>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Times New Roman" panose="02020603050405020304" pitchFamily="18" charset="0"/>
                <a:ea typeface="Petrona Bold" pitchFamily="34" charset="-122"/>
                <a:cs typeface="Times New Roman" panose="02020603050405020304" pitchFamily="18" charset="0"/>
              </a:rPr>
              <a:t>Phân tích giỏ hàng</a:t>
            </a:r>
            <a:endParaRPr lang="en-US" sz="1917" dirty="0">
              <a:latin typeface="Times New Roman" panose="02020603050405020304" pitchFamily="18" charset="0"/>
              <a:cs typeface="Times New Roman" panose="02020603050405020304" pitchFamily="18" charset="0"/>
            </a:endParaRPr>
          </a:p>
        </p:txBody>
      </p:sp>
      <p:sp>
        <p:nvSpPr>
          <p:cNvPr id="5" name="Text 3"/>
          <p:cNvSpPr/>
          <p:nvPr/>
        </p:nvSpPr>
        <p:spPr>
          <a:xfrm>
            <a:off x="1275755" y="3134221"/>
            <a:ext cx="4702175" cy="604838"/>
          </a:xfrm>
          <a:prstGeom prst="rect">
            <a:avLst/>
          </a:prstGeom>
          <a:noFill/>
          <a:ln/>
        </p:spPr>
        <p:txBody>
          <a:bodyPr wrap="square" lIns="0" tIns="0" rIns="0" bIns="0" rtlCol="0" anchor="t"/>
          <a:lstStyle/>
          <a:p>
            <a:pPr>
              <a:lnSpc>
                <a:spcPts val="2375"/>
              </a:lnSpc>
            </a:pPr>
            <a:r>
              <a:rPr lang="en-US" sz="1458" dirty="0">
                <a:solidFill>
                  <a:srgbClr val="272525"/>
                </a:solidFill>
                <a:latin typeface="Times New Roman" panose="02020603050405020304" pitchFamily="18" charset="0"/>
                <a:ea typeface="Inter" pitchFamily="34" charset="-122"/>
                <a:cs typeface="Times New Roman" panose="02020603050405020304" pitchFamily="18" charset="0"/>
              </a:rPr>
              <a:t>Phát hiện các sản phẩm thường mua cùng để tối ưu bán hàng.</a:t>
            </a:r>
            <a:endParaRPr lang="en-US" sz="1458" dirty="0">
              <a:latin typeface="Times New Roman" panose="02020603050405020304" pitchFamily="18" charset="0"/>
              <a:cs typeface="Times New Roman" panose="02020603050405020304" pitchFamily="18" charset="0"/>
            </a:endParaRPr>
          </a:p>
        </p:txBody>
      </p:sp>
      <p:sp>
        <p:nvSpPr>
          <p:cNvPr id="6" name="Shape 4"/>
          <p:cNvSpPr/>
          <p:nvPr/>
        </p:nvSpPr>
        <p:spPr>
          <a:xfrm>
            <a:off x="6214169" y="2645867"/>
            <a:ext cx="425252" cy="425252"/>
          </a:xfrm>
          <a:prstGeom prst="roundRect">
            <a:avLst>
              <a:gd name="adj" fmla="val 18669"/>
            </a:avLst>
          </a:prstGeom>
          <a:solidFill>
            <a:srgbClr val="CCEEFF"/>
          </a:solidFill>
          <a:ln w="7620">
            <a:solidFill>
              <a:srgbClr val="B2D4E5"/>
            </a:solidFill>
            <a:prstDash val="solid"/>
          </a:ln>
        </p:spPr>
      </p:sp>
      <p:sp>
        <p:nvSpPr>
          <p:cNvPr id="7" name="Text 5"/>
          <p:cNvSpPr/>
          <p:nvPr/>
        </p:nvSpPr>
        <p:spPr>
          <a:xfrm>
            <a:off x="6828433" y="2710756"/>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Times New Roman" panose="02020603050405020304" pitchFamily="18" charset="0"/>
                <a:ea typeface="Petrona Bold" pitchFamily="34" charset="-122"/>
                <a:cs typeface="Times New Roman" panose="02020603050405020304" pitchFamily="18" charset="0"/>
              </a:rPr>
              <a:t>Hệ thống gợi ý</a:t>
            </a:r>
            <a:endParaRPr lang="en-US" sz="1917" dirty="0">
              <a:latin typeface="Times New Roman" panose="02020603050405020304" pitchFamily="18" charset="0"/>
              <a:cs typeface="Times New Roman" panose="02020603050405020304" pitchFamily="18" charset="0"/>
            </a:endParaRPr>
          </a:p>
        </p:txBody>
      </p:sp>
      <p:sp>
        <p:nvSpPr>
          <p:cNvPr id="8" name="Text 6"/>
          <p:cNvSpPr/>
          <p:nvPr/>
        </p:nvSpPr>
        <p:spPr>
          <a:xfrm>
            <a:off x="6828433" y="3134221"/>
            <a:ext cx="4702175" cy="604838"/>
          </a:xfrm>
          <a:prstGeom prst="rect">
            <a:avLst/>
          </a:prstGeom>
          <a:noFill/>
          <a:ln/>
        </p:spPr>
        <p:txBody>
          <a:bodyPr wrap="square" lIns="0" tIns="0" rIns="0" bIns="0" rtlCol="0" anchor="t"/>
          <a:lstStyle/>
          <a:p>
            <a:pPr>
              <a:lnSpc>
                <a:spcPts val="2375"/>
              </a:lnSpc>
            </a:pPr>
            <a:r>
              <a:rPr lang="en-US" sz="1458" dirty="0">
                <a:solidFill>
                  <a:srgbClr val="272525"/>
                </a:solidFill>
                <a:latin typeface="Times New Roman" panose="02020603050405020304" pitchFamily="18" charset="0"/>
                <a:ea typeface="Inter" pitchFamily="34" charset="-122"/>
                <a:cs typeface="Times New Roman" panose="02020603050405020304" pitchFamily="18" charset="0"/>
              </a:rPr>
              <a:t>Đề xuất phim, nhạc, hoặc sản phẩm dựa trên sở thích người dùng.</a:t>
            </a:r>
            <a:endParaRPr lang="en-US" sz="1458" dirty="0">
              <a:latin typeface="Times New Roman" panose="02020603050405020304" pitchFamily="18" charset="0"/>
              <a:cs typeface="Times New Roman" panose="02020603050405020304" pitchFamily="18" charset="0"/>
            </a:endParaRPr>
          </a:p>
        </p:txBody>
      </p:sp>
      <p:sp>
        <p:nvSpPr>
          <p:cNvPr id="9" name="Shape 7"/>
          <p:cNvSpPr/>
          <p:nvPr/>
        </p:nvSpPr>
        <p:spPr>
          <a:xfrm>
            <a:off x="661492" y="4117082"/>
            <a:ext cx="425252" cy="425252"/>
          </a:xfrm>
          <a:prstGeom prst="roundRect">
            <a:avLst>
              <a:gd name="adj" fmla="val 18669"/>
            </a:avLst>
          </a:prstGeom>
          <a:solidFill>
            <a:srgbClr val="CCEEFF"/>
          </a:solidFill>
          <a:ln w="7620">
            <a:solidFill>
              <a:srgbClr val="B2D4E5"/>
            </a:solidFill>
            <a:prstDash val="solid"/>
          </a:ln>
        </p:spPr>
      </p:sp>
      <p:sp>
        <p:nvSpPr>
          <p:cNvPr id="10" name="Text 8"/>
          <p:cNvSpPr/>
          <p:nvPr/>
        </p:nvSpPr>
        <p:spPr>
          <a:xfrm>
            <a:off x="1275755" y="4181971"/>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Times New Roman" panose="02020603050405020304" pitchFamily="18" charset="0"/>
                <a:ea typeface="Petrona Bold" pitchFamily="34" charset="-122"/>
                <a:cs typeface="Times New Roman" panose="02020603050405020304" pitchFamily="18" charset="0"/>
              </a:rPr>
              <a:t>Phát hiện gian lận</a:t>
            </a:r>
            <a:endParaRPr lang="en-US" sz="1917" dirty="0">
              <a:latin typeface="Times New Roman" panose="02020603050405020304" pitchFamily="18" charset="0"/>
              <a:cs typeface="Times New Roman" panose="02020603050405020304" pitchFamily="18" charset="0"/>
            </a:endParaRPr>
          </a:p>
        </p:txBody>
      </p:sp>
      <p:sp>
        <p:nvSpPr>
          <p:cNvPr id="11" name="Text 9"/>
          <p:cNvSpPr/>
          <p:nvPr/>
        </p:nvSpPr>
        <p:spPr>
          <a:xfrm>
            <a:off x="1275755" y="4605437"/>
            <a:ext cx="4702175" cy="604838"/>
          </a:xfrm>
          <a:prstGeom prst="rect">
            <a:avLst/>
          </a:prstGeom>
          <a:noFill/>
          <a:ln/>
        </p:spPr>
        <p:txBody>
          <a:bodyPr wrap="square" lIns="0" tIns="0" rIns="0" bIns="0" rtlCol="0" anchor="t"/>
          <a:lstStyle/>
          <a:p>
            <a:pPr>
              <a:lnSpc>
                <a:spcPts val="2375"/>
              </a:lnSpc>
            </a:pPr>
            <a:r>
              <a:rPr lang="en-US" sz="1458" dirty="0">
                <a:solidFill>
                  <a:srgbClr val="272525"/>
                </a:solidFill>
                <a:latin typeface="Times New Roman" panose="02020603050405020304" pitchFamily="18" charset="0"/>
                <a:ea typeface="Inter" pitchFamily="34" charset="-122"/>
                <a:cs typeface="Times New Roman" panose="02020603050405020304" pitchFamily="18" charset="0"/>
              </a:rPr>
              <a:t>Giúp tài chính và bảo hiểm nhận diện các mẫu giao dịch bất thường.</a:t>
            </a:r>
            <a:endParaRPr lang="en-US" sz="1458" dirty="0">
              <a:latin typeface="Times New Roman" panose="02020603050405020304" pitchFamily="18" charset="0"/>
              <a:cs typeface="Times New Roman" panose="02020603050405020304" pitchFamily="18" charset="0"/>
            </a:endParaRPr>
          </a:p>
        </p:txBody>
      </p:sp>
      <p:sp>
        <p:nvSpPr>
          <p:cNvPr id="12" name="Shape 10"/>
          <p:cNvSpPr/>
          <p:nvPr/>
        </p:nvSpPr>
        <p:spPr>
          <a:xfrm>
            <a:off x="6214169" y="4117082"/>
            <a:ext cx="425252" cy="425252"/>
          </a:xfrm>
          <a:prstGeom prst="roundRect">
            <a:avLst>
              <a:gd name="adj" fmla="val 18669"/>
            </a:avLst>
          </a:prstGeom>
          <a:solidFill>
            <a:srgbClr val="CCEEFF"/>
          </a:solidFill>
          <a:ln w="7620">
            <a:solidFill>
              <a:srgbClr val="B2D4E5"/>
            </a:solidFill>
            <a:prstDash val="solid"/>
          </a:ln>
        </p:spPr>
      </p:sp>
      <p:sp>
        <p:nvSpPr>
          <p:cNvPr id="13" name="Text 11"/>
          <p:cNvSpPr/>
          <p:nvPr/>
        </p:nvSpPr>
        <p:spPr>
          <a:xfrm>
            <a:off x="6828433" y="4181971"/>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Times New Roman" panose="02020603050405020304" pitchFamily="18" charset="0"/>
                <a:ea typeface="Petrona Bold" pitchFamily="34" charset="-122"/>
                <a:cs typeface="Times New Roman" panose="02020603050405020304" pitchFamily="18" charset="0"/>
              </a:rPr>
              <a:t>Y tế và giáo dục</a:t>
            </a:r>
            <a:endParaRPr lang="en-US" sz="1917" dirty="0">
              <a:latin typeface="Times New Roman" panose="02020603050405020304" pitchFamily="18" charset="0"/>
              <a:cs typeface="Times New Roman" panose="02020603050405020304" pitchFamily="18" charset="0"/>
            </a:endParaRPr>
          </a:p>
        </p:txBody>
      </p:sp>
      <p:sp>
        <p:nvSpPr>
          <p:cNvPr id="14" name="Text 12"/>
          <p:cNvSpPr/>
          <p:nvPr/>
        </p:nvSpPr>
        <p:spPr>
          <a:xfrm>
            <a:off x="6828433" y="4605437"/>
            <a:ext cx="4702175" cy="604838"/>
          </a:xfrm>
          <a:prstGeom prst="rect">
            <a:avLst/>
          </a:prstGeom>
          <a:noFill/>
          <a:ln/>
        </p:spPr>
        <p:txBody>
          <a:bodyPr wrap="square" lIns="0" tIns="0" rIns="0" bIns="0" rtlCol="0" anchor="t"/>
          <a:lstStyle/>
          <a:p>
            <a:pPr>
              <a:lnSpc>
                <a:spcPts val="2375"/>
              </a:lnSpc>
            </a:pPr>
            <a:r>
              <a:rPr lang="en-US" sz="1458" dirty="0">
                <a:solidFill>
                  <a:srgbClr val="272525"/>
                </a:solidFill>
                <a:latin typeface="Times New Roman" panose="02020603050405020304" pitchFamily="18" charset="0"/>
                <a:ea typeface="Inter" pitchFamily="34" charset="-122"/>
                <a:cs typeface="Times New Roman" panose="02020603050405020304" pitchFamily="18" charset="0"/>
              </a:rPr>
              <a:t>Phân tích triệu chứng, hỗ trợ chẩn đoán và quản lý lộ trình học tập.</a:t>
            </a:r>
            <a:endParaRPr lang="en-US" sz="1458"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11765"/>
            <a:ext cx="12203460" cy="6869765"/>
          </a:xfrm>
          <a:prstGeom prst="rect">
            <a:avLst/>
          </a:prstGeom>
          <a:gradFill>
            <a:gsLst>
              <a:gs pos="0">
                <a:schemeClr val="accent1"/>
              </a:gs>
              <a:gs pos="100000">
                <a:schemeClr val="accent1">
                  <a:lumMod val="20000"/>
                  <a:lumOff val="80000"/>
                </a:schemeClr>
              </a:gs>
            </a:gsLst>
            <a:lin ang="156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11630" y="554397"/>
            <a:ext cx="11168739" cy="5822205"/>
          </a:xfrm>
          <a:prstGeom prst="roundRect">
            <a:avLst>
              <a:gd name="adj" fmla="val 0"/>
            </a:avLst>
          </a:prstGeom>
          <a:gradFill>
            <a:gsLst>
              <a:gs pos="0">
                <a:schemeClr val="accent1">
                  <a:lumMod val="20000"/>
                  <a:lumOff val="80000"/>
                </a:schemeClr>
              </a:gs>
              <a:gs pos="51000">
                <a:schemeClr val="bg1"/>
              </a:gs>
              <a:gs pos="100000">
                <a:schemeClr val="bg1">
                  <a:alpha val="47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24193" y="5209097"/>
            <a:ext cx="3676954" cy="405028"/>
          </a:xfrm>
          <a:prstGeom prst="roundRect">
            <a:avLst>
              <a:gd name="adj" fmla="val 50000"/>
            </a:avLst>
          </a:prstGeom>
          <a:gradFill>
            <a:gsLst>
              <a:gs pos="11000">
                <a:schemeClr val="accent1">
                  <a:lumMod val="75000"/>
                  <a:alpha val="0"/>
                </a:schemeClr>
              </a:gs>
              <a:gs pos="100000">
                <a:schemeClr val="accent1">
                  <a:lumMod val="60000"/>
                  <a:lumOff val="40000"/>
                </a:schemeClr>
              </a:gs>
            </a:gsLst>
            <a:lin ang="7800000" scaled="0"/>
          </a:grad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948273" y="5232663"/>
            <a:ext cx="2399502" cy="357896"/>
          </a:xfrm>
          <a:prstGeom prst="rect">
            <a:avLst/>
          </a:prstGeom>
          <a:noFill/>
          <a:ln>
            <a:noFill/>
          </a:ln>
        </p:spPr>
        <p:txBody>
          <a:bodyPr vert="horz" wrap="square" lIns="91440" tIns="45720" rIns="91440" bIns="45720" rtlCol="0" anchor="t"/>
          <a:lstStyle/>
          <a:p>
            <a:pPr algn="l">
              <a:lnSpc>
                <a:spcPct val="110000"/>
              </a:lnSpc>
            </a:pPr>
            <a:r>
              <a:rPr kumimoji="1" lang="en-US" altLang="zh-CN" sz="1800">
                <a:ln w="12700">
                  <a:noFill/>
                </a:ln>
                <a:solidFill>
                  <a:srgbClr val="0F6FC6">
                    <a:alpha val="100000"/>
                  </a:srgbClr>
                </a:solidFill>
                <a:latin typeface="Source Han Sans"/>
                <a:ea typeface="Source Han Sans"/>
                <a:cs typeface="Source Han Sans"/>
              </a:rPr>
              <a:t>Powerpoint design</a:t>
            </a:r>
            <a:endParaRPr kumimoji="1" lang="zh-CN" altLang="en-US"/>
          </a:p>
        </p:txBody>
      </p:sp>
      <p:cxnSp>
        <p:nvCxnSpPr>
          <p:cNvPr id="6" name="标题 1"/>
          <p:cNvCxnSpPr/>
          <p:nvPr/>
        </p:nvCxnSpPr>
        <p:spPr>
          <a:xfrm>
            <a:off x="3258346" y="5411611"/>
            <a:ext cx="1118074" cy="0"/>
          </a:xfrm>
          <a:prstGeom prst="straightConnector1">
            <a:avLst/>
          </a:prstGeom>
          <a:noFill/>
          <a:ln w="19050" cap="sq">
            <a:solidFill>
              <a:schemeClr val="accent1">
                <a:lumMod val="40000"/>
                <a:lumOff val="60000"/>
              </a:schemeClr>
            </a:solidFill>
            <a:prstDash val="solid"/>
            <a:miter/>
            <a:tailEnd type="triangle"/>
          </a:ln>
        </p:spPr>
      </p:cxnSp>
      <p:cxnSp>
        <p:nvCxnSpPr>
          <p:cNvPr id="7" name="标题 1"/>
          <p:cNvCxnSpPr/>
          <p:nvPr/>
        </p:nvCxnSpPr>
        <p:spPr>
          <a:xfrm>
            <a:off x="3258346" y="1318174"/>
            <a:ext cx="3835459" cy="0"/>
          </a:xfrm>
          <a:prstGeom prst="straightConnector1">
            <a:avLst/>
          </a:prstGeom>
          <a:noFill/>
          <a:ln w="19050" cap="sq">
            <a:solidFill>
              <a:schemeClr val="accent1"/>
            </a:solidFill>
            <a:prstDash val="solid"/>
            <a:miter/>
            <a:tailEnd type="triangle"/>
          </a:ln>
        </p:spPr>
      </p:cxnSp>
      <p:sp>
        <p:nvSpPr>
          <p:cNvPr id="8" name="标题 1"/>
          <p:cNvSpPr txBox="1"/>
          <p:nvPr/>
        </p:nvSpPr>
        <p:spPr>
          <a:xfrm rot="5400000">
            <a:off x="1477243" y="47690"/>
            <a:ext cx="609742" cy="2540968"/>
          </a:xfrm>
          <a:prstGeom prst="round2SameRect">
            <a:avLst>
              <a:gd name="adj1" fmla="val 50000"/>
              <a:gd name="adj2" fmla="val 0"/>
            </a:avLst>
          </a:prstGeom>
          <a:gradFill>
            <a:gsLst>
              <a:gs pos="0">
                <a:schemeClr val="accent1"/>
              </a:gs>
              <a:gs pos="100000">
                <a:schemeClr val="accent1">
                  <a:lumMod val="20000"/>
                  <a:lumOff val="80000"/>
                </a:schemeClr>
              </a:gs>
            </a:gsLst>
            <a:lin ang="156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flipH="1">
            <a:off x="979201" y="6032352"/>
            <a:ext cx="773400" cy="261248"/>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16200000">
            <a:off x="6689606" y="1385836"/>
            <a:ext cx="5822204" cy="4159322"/>
          </a:xfrm>
          <a:prstGeom prst="round2SameRect">
            <a:avLst>
              <a:gd name="adj1" fmla="val 50000"/>
              <a:gd name="adj2" fmla="val 0"/>
            </a:avLst>
          </a:prstGeom>
          <a:gradFill>
            <a:gsLst>
              <a:gs pos="31000">
                <a:schemeClr val="accent1">
                  <a:lumMod val="60000"/>
                  <a:lumOff val="40000"/>
                </a:schemeClr>
              </a:gs>
              <a:gs pos="99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973681" y="1279171"/>
            <a:ext cx="4468570" cy="4468570"/>
          </a:xfrm>
          <a:prstGeom prst="ellipse">
            <a:avLst/>
          </a:prstGeom>
          <a:solidFill>
            <a:schemeClr val="bg1"/>
          </a:solidFill>
          <a:ln w="254000" cap="sq">
            <a:gradFill>
              <a:gsLst>
                <a:gs pos="0">
                  <a:schemeClr val="accent1">
                    <a:lumMod val="20000"/>
                    <a:lumOff val="80000"/>
                  </a:schemeClr>
                </a:gs>
                <a:gs pos="41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pic>
        <p:nvPicPr>
          <p:cNvPr id="13" name="Hình ảnh 12"/>
          <p:cNvPicPr>
            <a:picLocks noChangeAspect="1"/>
          </p:cNvPicPr>
          <p:nvPr/>
        </p:nvPicPr>
        <p:blipFill>
          <a:blip r:embed="rId2">
            <a:alphaModFix/>
          </a:blip>
          <a:srcRect l="13244" r="9559"/>
          <a:stretch>
            <a:fillRect/>
          </a:stretch>
        </p:blipFill>
        <p:spPr>
          <a:xfrm>
            <a:off x="7083873" y="2261976"/>
            <a:ext cx="4218519" cy="3062559"/>
          </a:xfrm>
          <a:custGeom>
            <a:avLst/>
            <a:gdLst>
              <a:gd name="connsiteX0" fmla="*/ 600927 w 6000112"/>
              <a:gd name="connsiteY0" fmla="*/ 0 h 4355960"/>
              <a:gd name="connsiteX1" fmla="*/ 5399186 w 6000112"/>
              <a:gd name="connsiteY1" fmla="*/ 0 h 4355960"/>
              <a:gd name="connsiteX2" fmla="*/ 5487750 w 6000112"/>
              <a:gd name="connsiteY2" fmla="*/ 118435 h 4355960"/>
              <a:gd name="connsiteX3" fmla="*/ 6000112 w 6000112"/>
              <a:gd name="connsiteY3" fmla="*/ 1795795 h 4355960"/>
              <a:gd name="connsiteX4" fmla="*/ 4677416 w 6000112"/>
              <a:gd name="connsiteY4" fmla="*/ 4283489 h 4355960"/>
              <a:gd name="connsiteX5" fmla="*/ 4558124 w 6000112"/>
              <a:gd name="connsiteY5" fmla="*/ 4355960 h 4355960"/>
              <a:gd name="connsiteX6" fmla="*/ 1441988 w 6000112"/>
              <a:gd name="connsiteY6" fmla="*/ 4355960 h 4355960"/>
              <a:gd name="connsiteX7" fmla="*/ 1322696 w 6000112"/>
              <a:gd name="connsiteY7" fmla="*/ 4283489 h 4355960"/>
              <a:gd name="connsiteX8" fmla="*/ 0 w 6000112"/>
              <a:gd name="connsiteY8" fmla="*/ 1795795 h 4355960"/>
              <a:gd name="connsiteX9" fmla="*/ 512363 w 6000112"/>
              <a:gd name="connsiteY9" fmla="*/ 118435 h 4355960"/>
            </a:gdLst>
            <a:ahLst/>
            <a:cxnLst/>
            <a:rect l="l" t="t" r="r" b="b"/>
            <a:pathLst>
              <a:path w="6000112" h="4355960">
                <a:moveTo>
                  <a:pt x="600927" y="0"/>
                </a:moveTo>
                <a:lnTo>
                  <a:pt x="5399186" y="0"/>
                </a:lnTo>
                <a:lnTo>
                  <a:pt x="5487750" y="118435"/>
                </a:lnTo>
                <a:cubicBezTo>
                  <a:pt x="5811229" y="597247"/>
                  <a:pt x="6000112" y="1174463"/>
                  <a:pt x="6000112" y="1795795"/>
                </a:cubicBezTo>
                <a:cubicBezTo>
                  <a:pt x="6000112" y="2831348"/>
                  <a:pt x="5475436" y="3744357"/>
                  <a:pt x="4677416" y="4283489"/>
                </a:cubicBezTo>
                <a:lnTo>
                  <a:pt x="4558124" y="4355960"/>
                </a:lnTo>
                <a:lnTo>
                  <a:pt x="1441988" y="4355960"/>
                </a:lnTo>
                <a:lnTo>
                  <a:pt x="1322696" y="4283489"/>
                </a:lnTo>
                <a:cubicBezTo>
                  <a:pt x="524676" y="3744357"/>
                  <a:pt x="0" y="2831348"/>
                  <a:pt x="0" y="1795795"/>
                </a:cubicBezTo>
                <a:cubicBezTo>
                  <a:pt x="0" y="1174463"/>
                  <a:pt x="188884" y="597247"/>
                  <a:pt x="512363" y="118435"/>
                </a:cubicBezTo>
                <a:close/>
              </a:path>
            </a:pathLst>
          </a:custGeom>
          <a:noFill/>
          <a:ln>
            <a:noFill/>
          </a:ln>
        </p:spPr>
      </p:pic>
      <p:sp>
        <p:nvSpPr>
          <p:cNvPr id="14" name="标题 1"/>
          <p:cNvSpPr txBox="1"/>
          <p:nvPr/>
        </p:nvSpPr>
        <p:spPr>
          <a:xfrm rot="5400000">
            <a:off x="-3140287" y="3151335"/>
            <a:ext cx="6857065" cy="554394"/>
          </a:xfrm>
          <a:prstGeom prst="round2SameRect">
            <a:avLst>
              <a:gd name="adj1" fmla="val 50000"/>
              <a:gd name="adj2"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00484" y="3247743"/>
            <a:ext cx="5533404" cy="1682032"/>
          </a:xfrm>
          <a:prstGeom prst="rect">
            <a:avLst/>
          </a:prstGeom>
          <a:noFill/>
          <a:ln cap="sq">
            <a:noFill/>
          </a:ln>
        </p:spPr>
        <p:txBody>
          <a:bodyPr vert="horz" wrap="square" lIns="0" tIns="0" rIns="0" bIns="0" rtlCol="0" anchor="t"/>
          <a:lstStyle/>
          <a:p>
            <a:pPr algn="l">
              <a:lnSpc>
                <a:spcPct val="130000"/>
              </a:lnSpc>
            </a:pPr>
            <a:r>
              <a:rPr kumimoji="1" lang="en-US" altLang="zh-CN" sz="3600" dirty="0" err="1">
                <a:ln w="12700">
                  <a:noFill/>
                </a:ln>
                <a:solidFill>
                  <a:srgbClr val="000000">
                    <a:alpha val="100000"/>
                  </a:srgbClr>
                </a:solidFill>
                <a:latin typeface="Source Han Sans CN Bold"/>
                <a:ea typeface="Source Han Sans CN Bold"/>
                <a:cs typeface="Source Han Sans CN Bold"/>
              </a:rPr>
              <a:t>Thuật</a:t>
            </a:r>
            <a:r>
              <a:rPr kumimoji="1" lang="en-US" altLang="zh-CN" sz="3600" dirty="0">
                <a:ln w="12700">
                  <a:noFill/>
                </a:ln>
                <a:solidFill>
                  <a:srgbClr val="000000">
                    <a:alpha val="100000"/>
                  </a:srgbClr>
                </a:solidFill>
                <a:latin typeface="Source Han Sans CN Bold"/>
                <a:ea typeface="Source Han Sans CN Bold"/>
                <a:cs typeface="Source Han Sans CN Bold"/>
              </a:rPr>
              <a:t> </a:t>
            </a:r>
            <a:r>
              <a:rPr kumimoji="1" lang="en-US" altLang="zh-CN" sz="3600" dirty="0" err="1">
                <a:ln w="12700">
                  <a:noFill/>
                </a:ln>
                <a:solidFill>
                  <a:srgbClr val="000000">
                    <a:alpha val="100000"/>
                  </a:srgbClr>
                </a:solidFill>
                <a:latin typeface="Source Han Sans CN Bold"/>
                <a:ea typeface="Source Han Sans CN Bold"/>
                <a:cs typeface="Source Han Sans CN Bold"/>
              </a:rPr>
              <a:t>toán</a:t>
            </a:r>
            <a:r>
              <a:rPr kumimoji="1" lang="en-US" altLang="zh-CN" sz="3600" dirty="0">
                <a:ln w="12700">
                  <a:noFill/>
                </a:ln>
                <a:solidFill>
                  <a:srgbClr val="000000">
                    <a:alpha val="100000"/>
                  </a:srgbClr>
                </a:solidFill>
                <a:latin typeface="Source Han Sans CN Bold"/>
                <a:ea typeface="Source Han Sans CN Bold"/>
                <a:cs typeface="Source Han Sans CN Bold"/>
              </a:rPr>
              <a:t> FP-Growth</a:t>
            </a:r>
            <a:endParaRPr kumimoji="1" lang="zh-CN" altLang="en-US" sz="1600" dirty="0"/>
          </a:p>
        </p:txBody>
      </p:sp>
      <p:sp>
        <p:nvSpPr>
          <p:cNvPr id="16" name="标题 1"/>
          <p:cNvSpPr txBox="1"/>
          <p:nvPr/>
        </p:nvSpPr>
        <p:spPr>
          <a:xfrm>
            <a:off x="775084" y="2294204"/>
            <a:ext cx="2895216" cy="949640"/>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6500">
                <a:ln w="12700">
                  <a:noFill/>
                </a:ln>
                <a:solidFill>
                  <a:srgbClr val="0F6FC6">
                    <a:alpha val="100000"/>
                  </a:srgbClr>
                </a:solidFill>
                <a:latin typeface="Source Han Sans CN Bold"/>
                <a:ea typeface="Source Han Sans CN Bold"/>
                <a:cs typeface="Source Han Sans CN Bold"/>
              </a:rPr>
              <a:t>PART-</a:t>
            </a:r>
            <a:endParaRPr kumimoji="1" lang="zh-CN" altLang="en-US"/>
          </a:p>
        </p:txBody>
      </p:sp>
      <p:sp>
        <p:nvSpPr>
          <p:cNvPr id="17" name="标题 1"/>
          <p:cNvSpPr txBox="1"/>
          <p:nvPr/>
        </p:nvSpPr>
        <p:spPr>
          <a:xfrm>
            <a:off x="3292202" y="1386464"/>
            <a:ext cx="2001693" cy="1861279"/>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6500" dirty="0">
                <a:ln w="12700">
                  <a:noFill/>
                </a:ln>
                <a:solidFill>
                  <a:srgbClr val="0F6FC6">
                    <a:alpha val="100000"/>
                  </a:srgbClr>
                </a:solidFill>
                <a:latin typeface="Source Han Sans CN Bold"/>
                <a:ea typeface="Source Han Sans CN Bold"/>
                <a:cs typeface="Source Han Sans CN Bold"/>
              </a:rPr>
              <a:t>04</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0BB6C14F-DA23-C30C-3A58-757D162C4224}"/>
              </a:ext>
            </a:extLst>
          </p:cNvPr>
          <p:cNvSpPr txBox="1"/>
          <p:nvPr/>
        </p:nvSpPr>
        <p:spPr>
          <a:xfrm>
            <a:off x="104775" y="171450"/>
            <a:ext cx="6867525" cy="461665"/>
          </a:xfrm>
          <a:prstGeom prst="rect">
            <a:avLst/>
          </a:prstGeom>
          <a:noFill/>
        </p:spPr>
        <p:txBody>
          <a:bodyPr wrap="square" rtlCol="0">
            <a:spAutoFit/>
          </a:bodyPr>
          <a:lstStyle/>
          <a:p>
            <a:r>
              <a:rPr lang="en-US" sz="2400" b="1" dirty="0" err="1"/>
              <a:t>Khái</a:t>
            </a:r>
            <a:r>
              <a:rPr lang="en-US" sz="2400" b="1" dirty="0"/>
              <a:t> </a:t>
            </a:r>
            <a:r>
              <a:rPr lang="en-US" sz="2400" b="1" dirty="0" err="1"/>
              <a:t>niệm</a:t>
            </a:r>
            <a:r>
              <a:rPr lang="en-US" sz="2400" b="1" dirty="0"/>
              <a:t> </a:t>
            </a:r>
            <a:r>
              <a:rPr lang="en-US" sz="2400" b="1" dirty="0" err="1"/>
              <a:t>Thuật</a:t>
            </a:r>
            <a:r>
              <a:rPr lang="en-US" sz="2400" b="1" dirty="0"/>
              <a:t> </a:t>
            </a:r>
            <a:r>
              <a:rPr lang="en-US" sz="2400" b="1" dirty="0" err="1"/>
              <a:t>toán</a:t>
            </a:r>
            <a:r>
              <a:rPr lang="en-US" sz="2400" b="1" dirty="0"/>
              <a:t> FP-Growth</a:t>
            </a:r>
          </a:p>
        </p:txBody>
      </p:sp>
      <p:sp>
        <p:nvSpPr>
          <p:cNvPr id="3" name="Hộp Văn bản 2">
            <a:extLst>
              <a:ext uri="{FF2B5EF4-FFF2-40B4-BE49-F238E27FC236}">
                <a16:creationId xmlns:a16="http://schemas.microsoft.com/office/drawing/2014/main" id="{E2CA80E6-D32A-CA61-3BFD-C739826081F9}"/>
              </a:ext>
            </a:extLst>
          </p:cNvPr>
          <p:cNvSpPr txBox="1"/>
          <p:nvPr/>
        </p:nvSpPr>
        <p:spPr>
          <a:xfrm>
            <a:off x="133350" y="843677"/>
            <a:ext cx="11925300" cy="3277820"/>
          </a:xfrm>
          <a:prstGeom prst="rect">
            <a:avLst/>
          </a:prstGeom>
          <a:noFill/>
        </p:spPr>
        <p:txBody>
          <a:bodyPr wrap="square" rtlCol="0">
            <a:spAutoFit/>
          </a:bodyPr>
          <a:lstStyle/>
          <a:p>
            <a:pPr>
              <a:lnSpc>
                <a:spcPct val="150000"/>
              </a:lnSpc>
            </a:pPr>
            <a:r>
              <a:rPr lang="vi-VN" dirty="0">
                <a:effectLst/>
                <a:latin typeface="+mj-lt"/>
              </a:rPr>
              <a:t>Thuật toán FP-</a:t>
            </a:r>
            <a:r>
              <a:rPr lang="vi-VN" dirty="0" err="1">
                <a:effectLst/>
                <a:latin typeface="+mj-lt"/>
              </a:rPr>
              <a:t>Growth</a:t>
            </a:r>
            <a:r>
              <a:rPr lang="vi-VN" dirty="0">
                <a:effectLst/>
                <a:latin typeface="+mj-lt"/>
              </a:rPr>
              <a:t> là một phương pháp khai thác mẫu thường xuyên (</a:t>
            </a:r>
            <a:r>
              <a:rPr lang="vi-VN" dirty="0" err="1">
                <a:effectLst/>
                <a:latin typeface="+mj-lt"/>
              </a:rPr>
              <a:t>frequent</a:t>
            </a:r>
            <a:r>
              <a:rPr lang="vi-VN" dirty="0">
                <a:effectLst/>
                <a:latin typeface="+mj-lt"/>
              </a:rPr>
              <a:t> </a:t>
            </a:r>
            <a:r>
              <a:rPr lang="vi-VN" dirty="0" err="1">
                <a:effectLst/>
                <a:latin typeface="+mj-lt"/>
              </a:rPr>
              <a:t>itemsets</a:t>
            </a:r>
            <a:r>
              <a:rPr lang="vi-VN" dirty="0">
                <a:effectLst/>
                <a:latin typeface="+mj-lt"/>
              </a:rPr>
              <a:t>) trong tập dữ liệu giao dịch, được đề xuất bởi </a:t>
            </a:r>
            <a:r>
              <a:rPr lang="vi-VN" dirty="0" err="1">
                <a:effectLst/>
                <a:latin typeface="+mj-lt"/>
              </a:rPr>
              <a:t>Jiawei</a:t>
            </a:r>
            <a:r>
              <a:rPr lang="vi-VN" dirty="0">
                <a:effectLst/>
                <a:latin typeface="+mj-lt"/>
              </a:rPr>
              <a:t> Han và các cộng sự vào năm 2000. Nó cải thiện hiệu suất so với thuật toán </a:t>
            </a:r>
            <a:r>
              <a:rPr lang="vi-VN" b="1" dirty="0" err="1">
                <a:effectLst/>
                <a:latin typeface="+mj-lt"/>
              </a:rPr>
              <a:t>Apriori</a:t>
            </a:r>
            <a:r>
              <a:rPr lang="vi-VN" dirty="0">
                <a:effectLst/>
                <a:latin typeface="+mj-lt"/>
              </a:rPr>
              <a:t> bằng cách:</a:t>
            </a:r>
          </a:p>
          <a:p>
            <a:pPr>
              <a:lnSpc>
                <a:spcPct val="150000"/>
              </a:lnSpc>
              <a:buFont typeface="Arial" panose="020B0604020202020204" pitchFamily="34" charset="0"/>
              <a:buChar char="•"/>
            </a:pPr>
            <a:r>
              <a:rPr lang="vi-VN" dirty="0">
                <a:latin typeface="+mj-lt"/>
              </a:rPr>
              <a:t>Loại bỏ bước tạo tập ứng viên (</a:t>
            </a:r>
            <a:r>
              <a:rPr lang="vi-VN" dirty="0" err="1">
                <a:latin typeface="+mj-lt"/>
              </a:rPr>
              <a:t>candidate</a:t>
            </a:r>
            <a:r>
              <a:rPr lang="vi-VN" dirty="0">
                <a:latin typeface="+mj-lt"/>
              </a:rPr>
              <a:t> </a:t>
            </a:r>
            <a:r>
              <a:rPr lang="vi-VN" dirty="0" err="1">
                <a:latin typeface="+mj-lt"/>
              </a:rPr>
              <a:t>generation</a:t>
            </a:r>
            <a:r>
              <a:rPr lang="vi-VN" dirty="0">
                <a:latin typeface="+mj-lt"/>
              </a:rPr>
              <a:t>), vốn tốn kém về tài nguyên.</a:t>
            </a:r>
          </a:p>
          <a:p>
            <a:pPr>
              <a:lnSpc>
                <a:spcPct val="150000"/>
              </a:lnSpc>
              <a:buFont typeface="Arial" panose="020B0604020202020204" pitchFamily="34" charset="0"/>
              <a:buChar char="•"/>
            </a:pPr>
            <a:r>
              <a:rPr lang="vi-VN" dirty="0">
                <a:latin typeface="+mj-lt"/>
              </a:rPr>
              <a:t>Sử dụng cấu trúc </a:t>
            </a:r>
            <a:r>
              <a:rPr lang="vi-VN" b="1" dirty="0">
                <a:latin typeface="+mj-lt"/>
              </a:rPr>
              <a:t>FP-</a:t>
            </a:r>
            <a:r>
              <a:rPr lang="vi-VN" b="1" dirty="0" err="1">
                <a:latin typeface="+mj-lt"/>
              </a:rPr>
              <a:t>Tree</a:t>
            </a:r>
            <a:r>
              <a:rPr lang="vi-VN" dirty="0">
                <a:latin typeface="+mj-lt"/>
              </a:rPr>
              <a:t> (</a:t>
            </a:r>
            <a:r>
              <a:rPr lang="vi-VN" dirty="0" err="1">
                <a:latin typeface="+mj-lt"/>
              </a:rPr>
              <a:t>Frequent</a:t>
            </a:r>
            <a:r>
              <a:rPr lang="vi-VN" dirty="0">
                <a:latin typeface="+mj-lt"/>
              </a:rPr>
              <a:t> </a:t>
            </a:r>
            <a:r>
              <a:rPr lang="vi-VN" dirty="0" err="1">
                <a:latin typeface="+mj-lt"/>
              </a:rPr>
              <a:t>Pattern</a:t>
            </a:r>
            <a:r>
              <a:rPr lang="vi-VN" dirty="0">
                <a:latin typeface="+mj-lt"/>
              </a:rPr>
              <a:t> </a:t>
            </a:r>
            <a:r>
              <a:rPr lang="vi-VN" dirty="0" err="1">
                <a:latin typeface="+mj-lt"/>
              </a:rPr>
              <a:t>Tree</a:t>
            </a:r>
            <a:r>
              <a:rPr lang="vi-VN" dirty="0">
                <a:latin typeface="+mj-lt"/>
              </a:rPr>
              <a:t>) để nén và lưu trữ dữ liệu giao dịch.</a:t>
            </a:r>
          </a:p>
          <a:p>
            <a:pPr>
              <a:lnSpc>
                <a:spcPct val="150000"/>
              </a:lnSpc>
              <a:buFont typeface="Arial" panose="020B0604020202020204" pitchFamily="34" charset="0"/>
              <a:buChar char="•"/>
            </a:pPr>
            <a:r>
              <a:rPr lang="vi-VN" dirty="0">
                <a:latin typeface="+mj-lt"/>
              </a:rPr>
              <a:t>Áp dụng chiến lược </a:t>
            </a:r>
            <a:r>
              <a:rPr lang="vi-VN" b="1" dirty="0">
                <a:latin typeface="+mj-lt"/>
              </a:rPr>
              <a:t>chia để trị</a:t>
            </a:r>
            <a:r>
              <a:rPr lang="vi-VN" dirty="0">
                <a:latin typeface="+mj-lt"/>
              </a:rPr>
              <a:t> (</a:t>
            </a:r>
            <a:r>
              <a:rPr lang="vi-VN" dirty="0" err="1">
                <a:latin typeface="+mj-lt"/>
              </a:rPr>
              <a:t>divide-and-conquer</a:t>
            </a:r>
            <a:r>
              <a:rPr lang="vi-VN" dirty="0">
                <a:latin typeface="+mj-lt"/>
              </a:rPr>
              <a:t>) để khai thác mẫu.</a:t>
            </a:r>
          </a:p>
          <a:p>
            <a:pPr>
              <a:lnSpc>
                <a:spcPct val="150000"/>
              </a:lnSpc>
            </a:pPr>
            <a:r>
              <a:rPr lang="vi-VN" b="1" dirty="0">
                <a:effectLst/>
                <a:latin typeface="+mj-lt"/>
              </a:rPr>
              <a:t>Mục đích</a:t>
            </a:r>
            <a:r>
              <a:rPr lang="vi-VN" dirty="0">
                <a:effectLst/>
                <a:latin typeface="+mj-lt"/>
              </a:rPr>
              <a:t>: Tìm các tập hợp mục (</a:t>
            </a:r>
            <a:r>
              <a:rPr lang="vi-VN" dirty="0" err="1">
                <a:effectLst/>
                <a:latin typeface="+mj-lt"/>
              </a:rPr>
              <a:t>itemsets</a:t>
            </a:r>
            <a:r>
              <a:rPr lang="vi-VN" dirty="0">
                <a:effectLst/>
                <a:latin typeface="+mj-lt"/>
              </a:rPr>
              <a:t>) có tần suất xuất hiện lớn hơn hoặc bằng ngưỡng hỗ trợ tối thiểu (</a:t>
            </a:r>
            <a:r>
              <a:rPr lang="vi-VN" dirty="0" err="1">
                <a:effectLst/>
                <a:latin typeface="+mj-lt"/>
              </a:rPr>
              <a:t>minimum</a:t>
            </a:r>
            <a:r>
              <a:rPr lang="vi-VN" dirty="0">
                <a:effectLst/>
                <a:latin typeface="+mj-lt"/>
              </a:rPr>
              <a:t> </a:t>
            </a:r>
            <a:r>
              <a:rPr lang="vi-VN" dirty="0" err="1">
                <a:effectLst/>
                <a:latin typeface="+mj-lt"/>
              </a:rPr>
              <a:t>support</a:t>
            </a:r>
            <a:r>
              <a:rPr lang="vi-VN" dirty="0">
                <a:effectLst/>
                <a:latin typeface="+mj-lt"/>
              </a:rPr>
              <a:t>) trong tập dữ liệu giao dịch</a:t>
            </a:r>
          </a:p>
          <a:p>
            <a:endParaRPr lang="en-US" dirty="0"/>
          </a:p>
        </p:txBody>
      </p:sp>
    </p:spTree>
    <p:extLst>
      <p:ext uri="{BB962C8B-B14F-4D97-AF65-F5344CB8AC3E}">
        <p14:creationId xmlns:p14="http://schemas.microsoft.com/office/powerpoint/2010/main" val="57709912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4317" y="-11765"/>
            <a:ext cx="12203460" cy="6869765"/>
          </a:xfrm>
          <a:prstGeom prst="rect">
            <a:avLst/>
          </a:prstGeom>
          <a:gradFill>
            <a:gsLst>
              <a:gs pos="0">
                <a:schemeClr val="bg1">
                  <a:alpha val="77010"/>
                </a:schemeClr>
              </a:gs>
              <a:gs pos="100000">
                <a:schemeClr val="accent1">
                  <a:lumMod val="20000"/>
                  <a:lumOff val="8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dirty="0"/>
          </a:p>
        </p:txBody>
      </p:sp>
      <p:sp>
        <p:nvSpPr>
          <p:cNvPr id="3" name="标题 1"/>
          <p:cNvSpPr txBox="1"/>
          <p:nvPr/>
        </p:nvSpPr>
        <p:spPr>
          <a:xfrm rot="20641522">
            <a:off x="2687259" y="1229964"/>
            <a:ext cx="1247082" cy="1247082"/>
          </a:xfrm>
          <a:prstGeom prst="flowChartConnector">
            <a:avLst/>
          </a:prstGeom>
          <a:gradFill>
            <a:gsLst>
              <a:gs pos="0">
                <a:schemeClr val="bg1">
                  <a:alpha val="0"/>
                </a:schemeClr>
              </a:gs>
              <a:gs pos="100000">
                <a:schemeClr val="accent1">
                  <a:lumMod val="60000"/>
                  <a:lumOff val="40000"/>
                </a:schemeClr>
              </a:gs>
            </a:gsLst>
            <a:lin ang="16200000" scaled="0"/>
          </a:gradFill>
          <a:ln w="254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20641522">
            <a:off x="8251620" y="1229964"/>
            <a:ext cx="1247082" cy="1247082"/>
          </a:xfrm>
          <a:prstGeom prst="flowChartConnector">
            <a:avLst/>
          </a:prstGeom>
          <a:gradFill>
            <a:gsLst>
              <a:gs pos="0">
                <a:schemeClr val="bg1">
                  <a:alpha val="0"/>
                </a:schemeClr>
              </a:gs>
              <a:gs pos="100000">
                <a:schemeClr val="accent1">
                  <a:lumMod val="60000"/>
                  <a:lumOff val="40000"/>
                </a:schemeClr>
              </a:gs>
            </a:gsLst>
            <a:lin ang="16200000" scaled="0"/>
          </a:gradFill>
          <a:ln w="254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20641522">
            <a:off x="2688673" y="3710050"/>
            <a:ext cx="1247082" cy="1247082"/>
          </a:xfrm>
          <a:prstGeom prst="flowChartConnector">
            <a:avLst/>
          </a:prstGeom>
          <a:gradFill>
            <a:gsLst>
              <a:gs pos="0">
                <a:schemeClr val="bg1">
                  <a:alpha val="0"/>
                </a:schemeClr>
              </a:gs>
              <a:gs pos="100000">
                <a:schemeClr val="accent1">
                  <a:lumMod val="60000"/>
                  <a:lumOff val="40000"/>
                </a:schemeClr>
              </a:gs>
            </a:gsLst>
            <a:lin ang="16200000" scaled="0"/>
          </a:gradFill>
          <a:ln w="254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18971" y="358478"/>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dirty="0" err="1">
                <a:ln w="12700">
                  <a:noFill/>
                </a:ln>
                <a:solidFill>
                  <a:srgbClr val="262626">
                    <a:alpha val="100000"/>
                  </a:srgbClr>
                </a:solidFill>
                <a:latin typeface="Source Han Sans CN Bold"/>
                <a:ea typeface="Source Han Sans CN Bold"/>
                <a:cs typeface="Source Han Sans CN Bold"/>
              </a:rPr>
              <a:t>Nguyên</a:t>
            </a:r>
            <a:r>
              <a:rPr kumimoji="1" lang="en-US" altLang="zh-CN" sz="2800" dirty="0">
                <a:ln w="12700">
                  <a:noFill/>
                </a:ln>
                <a:solidFill>
                  <a:srgbClr val="262626">
                    <a:alpha val="100000"/>
                  </a:srgbClr>
                </a:solidFill>
                <a:latin typeface="Source Han Sans CN Bold"/>
                <a:ea typeface="Source Han Sans CN Bold"/>
                <a:cs typeface="Source Han Sans CN Bold"/>
              </a:rPr>
              <a:t> </a:t>
            </a:r>
            <a:r>
              <a:rPr kumimoji="1" lang="en-US" altLang="zh-CN" sz="2800" dirty="0" err="1">
                <a:ln w="12700">
                  <a:noFill/>
                </a:ln>
                <a:solidFill>
                  <a:srgbClr val="262626">
                    <a:alpha val="100000"/>
                  </a:srgbClr>
                </a:solidFill>
                <a:latin typeface="Source Han Sans CN Bold"/>
                <a:ea typeface="Source Han Sans CN Bold"/>
                <a:cs typeface="Source Han Sans CN Bold"/>
              </a:rPr>
              <a:t>lý</a:t>
            </a:r>
            <a:r>
              <a:rPr kumimoji="1" lang="en-US" altLang="zh-CN" sz="2800" dirty="0">
                <a:ln w="12700">
                  <a:noFill/>
                </a:ln>
                <a:solidFill>
                  <a:srgbClr val="262626">
                    <a:alpha val="100000"/>
                  </a:srgbClr>
                </a:solidFill>
                <a:latin typeface="Source Han Sans CN Bold"/>
                <a:ea typeface="Source Han Sans CN Bold"/>
                <a:cs typeface="Source Han Sans CN Bold"/>
              </a:rPr>
              <a:t> </a:t>
            </a:r>
            <a:r>
              <a:rPr kumimoji="1" lang="en-US" altLang="zh-CN" sz="2800" dirty="0" err="1">
                <a:ln w="12700">
                  <a:noFill/>
                </a:ln>
                <a:solidFill>
                  <a:srgbClr val="262626">
                    <a:alpha val="100000"/>
                  </a:srgbClr>
                </a:solidFill>
                <a:latin typeface="Source Han Sans CN Bold"/>
                <a:ea typeface="Source Han Sans CN Bold"/>
                <a:cs typeface="Source Han Sans CN Bold"/>
              </a:rPr>
              <a:t>hoạt</a:t>
            </a:r>
            <a:r>
              <a:rPr kumimoji="1" lang="en-US" altLang="zh-CN" sz="2800" dirty="0">
                <a:ln w="12700">
                  <a:noFill/>
                </a:ln>
                <a:solidFill>
                  <a:srgbClr val="262626">
                    <a:alpha val="100000"/>
                  </a:srgbClr>
                </a:solidFill>
                <a:latin typeface="Source Han Sans CN Bold"/>
                <a:ea typeface="Source Han Sans CN Bold"/>
                <a:cs typeface="Source Han Sans CN Bold"/>
              </a:rPr>
              <a:t> </a:t>
            </a:r>
            <a:r>
              <a:rPr kumimoji="1" lang="en-US" altLang="zh-CN" sz="2800" dirty="0" err="1">
                <a:ln w="12700">
                  <a:noFill/>
                </a:ln>
                <a:solidFill>
                  <a:srgbClr val="262626">
                    <a:alpha val="100000"/>
                  </a:srgbClr>
                </a:solidFill>
                <a:latin typeface="Source Han Sans CN Bold"/>
                <a:ea typeface="Source Han Sans CN Bold"/>
                <a:cs typeface="Source Han Sans CN Bold"/>
              </a:rPr>
              <a:t>động</a:t>
            </a:r>
            <a:r>
              <a:rPr kumimoji="1" lang="en-US" altLang="zh-CN" sz="2800" dirty="0">
                <a:ln w="12700">
                  <a:noFill/>
                </a:ln>
                <a:solidFill>
                  <a:srgbClr val="262626">
                    <a:alpha val="100000"/>
                  </a:srgbClr>
                </a:solidFill>
                <a:latin typeface="Source Han Sans CN Bold"/>
                <a:ea typeface="Source Han Sans CN Bold"/>
                <a:cs typeface="Source Han Sans CN Bold"/>
              </a:rPr>
              <a:t> FP-Growth</a:t>
            </a:r>
            <a:endParaRPr kumimoji="1" lang="zh-CN" altLang="en-US" sz="2800" dirty="0"/>
          </a:p>
        </p:txBody>
      </p:sp>
      <p:grpSp>
        <p:nvGrpSpPr>
          <p:cNvPr id="16" name="Nhóm 15"/>
          <p:cNvGrpSpPr/>
          <p:nvPr/>
        </p:nvGrpSpPr>
        <p:grpSpPr>
          <a:xfrm>
            <a:off x="203477" y="379150"/>
            <a:ext cx="489178" cy="391711"/>
            <a:chOff x="168161" y="408767"/>
            <a:chExt cx="489178" cy="391711"/>
          </a:xfrm>
        </p:grpSpPr>
        <p:sp>
          <p:nvSpPr>
            <p:cNvPr id="17" name="标题 1"/>
            <p:cNvSpPr txBox="1"/>
            <p:nvPr/>
          </p:nvSpPr>
          <p:spPr>
            <a:xfrm>
              <a:off x="288094" y="474980"/>
              <a:ext cx="252636" cy="252636"/>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2029649">
              <a:off x="165100" y="534815"/>
              <a:ext cx="495300" cy="1396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sp>
        <p:nvSpPr>
          <p:cNvPr id="6" name="Hộp Văn bản 5">
            <a:extLst>
              <a:ext uri="{FF2B5EF4-FFF2-40B4-BE49-F238E27FC236}">
                <a16:creationId xmlns:a16="http://schemas.microsoft.com/office/drawing/2014/main" id="{FC94C411-0B2E-9B18-1688-159DF9F48824}"/>
              </a:ext>
            </a:extLst>
          </p:cNvPr>
          <p:cNvSpPr txBox="1"/>
          <p:nvPr/>
        </p:nvSpPr>
        <p:spPr>
          <a:xfrm>
            <a:off x="203477" y="1196721"/>
            <a:ext cx="11643930" cy="4801314"/>
          </a:xfrm>
          <a:prstGeom prst="rect">
            <a:avLst/>
          </a:prstGeom>
          <a:noFill/>
        </p:spPr>
        <p:txBody>
          <a:bodyPr wrap="square" rtlCol="0">
            <a:spAutoFit/>
          </a:bodyPr>
          <a:lstStyle/>
          <a:p>
            <a:r>
              <a:rPr lang="vi-VN" b="1" dirty="0">
                <a:latin typeface="+mj-lt"/>
              </a:rPr>
              <a:t>Bước 1: Quét dữ liệu và xác định mục thường xuyên</a:t>
            </a:r>
          </a:p>
          <a:p>
            <a:pPr>
              <a:buFont typeface="Arial" panose="020B0604020202020204" pitchFamily="34" charset="0"/>
              <a:buChar char="•"/>
            </a:pPr>
            <a:r>
              <a:rPr lang="vi-VN" b="1" dirty="0">
                <a:latin typeface="+mj-lt"/>
              </a:rPr>
              <a:t>Mục đích</a:t>
            </a:r>
            <a:r>
              <a:rPr lang="vi-VN" dirty="0">
                <a:latin typeface="+mj-lt"/>
              </a:rPr>
              <a:t>: Đếm tần suất của từng mục, loại bỏ các mục không đạt </a:t>
            </a:r>
            <a:r>
              <a:rPr lang="vi-VN" dirty="0" err="1">
                <a:latin typeface="+mj-lt"/>
              </a:rPr>
              <a:t>min_sup</a:t>
            </a:r>
            <a:r>
              <a:rPr lang="vi-VN" dirty="0">
                <a:latin typeface="+mj-lt"/>
              </a:rPr>
              <a:t>, và sắp xếp các mục thường xuyên theo tần suất giảm dần để tạo </a:t>
            </a:r>
            <a:r>
              <a:rPr lang="vi-VN" b="1" dirty="0">
                <a:latin typeface="+mj-lt"/>
              </a:rPr>
              <a:t>F-</a:t>
            </a:r>
            <a:r>
              <a:rPr lang="vi-VN" b="1" dirty="0" err="1">
                <a:latin typeface="+mj-lt"/>
              </a:rPr>
              <a:t>list</a:t>
            </a:r>
            <a:r>
              <a:rPr lang="vi-VN" dirty="0">
                <a:latin typeface="+mj-lt"/>
              </a:rPr>
              <a:t>.</a:t>
            </a:r>
          </a:p>
          <a:p>
            <a:pPr>
              <a:buFont typeface="Arial" panose="020B0604020202020204" pitchFamily="34" charset="0"/>
              <a:buChar char="•"/>
            </a:pPr>
            <a:r>
              <a:rPr lang="vi-VN" b="1" dirty="0">
                <a:latin typeface="+mj-lt"/>
              </a:rPr>
              <a:t>Quy trình</a:t>
            </a:r>
            <a:r>
              <a:rPr lang="vi-VN" dirty="0">
                <a:latin typeface="+mj-lt"/>
              </a:rPr>
              <a:t>: </a:t>
            </a:r>
          </a:p>
          <a:p>
            <a:pPr marL="742950" lvl="1" indent="-285750">
              <a:buFont typeface="Arial" panose="020B0604020202020204" pitchFamily="34" charset="0"/>
              <a:buChar char="•"/>
            </a:pPr>
            <a:r>
              <a:rPr lang="vi-VN" dirty="0">
                <a:latin typeface="+mj-lt"/>
              </a:rPr>
              <a:t>Quét cơ sở dữ liệu để đếm tần suất mỗi mục.</a:t>
            </a:r>
          </a:p>
          <a:p>
            <a:pPr marL="742950" lvl="1" indent="-285750">
              <a:buFont typeface="Arial" panose="020B0604020202020204" pitchFamily="34" charset="0"/>
              <a:buChar char="•"/>
            </a:pPr>
            <a:r>
              <a:rPr lang="vi-VN" dirty="0">
                <a:latin typeface="+mj-lt"/>
              </a:rPr>
              <a:t>Loại bỏ các mục có tần suất &lt; </a:t>
            </a:r>
            <a:r>
              <a:rPr lang="vi-VN" dirty="0" err="1">
                <a:latin typeface="+mj-lt"/>
              </a:rPr>
              <a:t>min_sup</a:t>
            </a:r>
            <a:r>
              <a:rPr lang="vi-VN" dirty="0">
                <a:latin typeface="+mj-lt"/>
              </a:rPr>
              <a:t>.</a:t>
            </a:r>
          </a:p>
          <a:p>
            <a:pPr marL="742950" lvl="1" indent="-285750">
              <a:buFont typeface="Arial" panose="020B0604020202020204" pitchFamily="34" charset="0"/>
              <a:buChar char="•"/>
            </a:pPr>
            <a:r>
              <a:rPr lang="vi-VN" dirty="0">
                <a:latin typeface="+mj-lt"/>
              </a:rPr>
              <a:t>Sắp xếp các mục thường xuyên theo tần suất giảm dần (hoặc theo thứ tự từ điển nếu tần suất bằng nhau).</a:t>
            </a:r>
            <a:endParaRPr lang="en-US" dirty="0">
              <a:latin typeface="+mj-lt"/>
            </a:endParaRPr>
          </a:p>
          <a:p>
            <a:pPr>
              <a:buFont typeface="Arial" panose="020B0604020202020204" pitchFamily="34" charset="0"/>
              <a:buChar char="•"/>
            </a:pPr>
            <a:r>
              <a:rPr lang="en-US" b="1" dirty="0" err="1">
                <a:latin typeface="+mj-lt"/>
                <a:cs typeface="Times New Roman" panose="02020603050405020304" pitchFamily="18" charset="0"/>
              </a:rPr>
              <a:t>Ví</a:t>
            </a:r>
            <a:r>
              <a:rPr lang="en-US" b="1" dirty="0">
                <a:latin typeface="+mj-lt"/>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suất</a:t>
            </a:r>
            <a:r>
              <a:rPr lang="en-US" dirty="0">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3 (T1, T3, T5)</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 5 (T1, T2, T3, T4, T5)</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 5 (T1, T2, T3, T4, T5)</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 1 (T1)</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 3 (T2, T3, T5)</a:t>
            </a: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bỏ</a:t>
            </a:r>
            <a:r>
              <a:rPr lang="en-US" dirty="0">
                <a:latin typeface="Times New Roman" panose="02020603050405020304" pitchFamily="18" charset="0"/>
                <a:cs typeface="Times New Roman" panose="02020603050405020304" pitchFamily="18" charset="0"/>
              </a:rPr>
              <a:t> D (1 &lt; 3).</a:t>
            </a: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Sắp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dần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F-list = {B:5, C:5, A:3, E:3}</a:t>
            </a:r>
            <a:r>
              <a:rPr lang="en-US" dirty="0">
                <a:latin typeface="Times New Roman" panose="02020603050405020304" pitchFamily="18" charset="0"/>
                <a:cs typeface="Times New Roman" panose="02020603050405020304" pitchFamily="18" charset="0"/>
              </a:rPr>
              <a:t>.</a:t>
            </a:r>
          </a:p>
        </p:txBody>
      </p:sp>
      <p:pic>
        <p:nvPicPr>
          <p:cNvPr id="9" name="Hình ảnh 8">
            <a:extLst>
              <a:ext uri="{FF2B5EF4-FFF2-40B4-BE49-F238E27FC236}">
                <a16:creationId xmlns:a16="http://schemas.microsoft.com/office/drawing/2014/main" id="{06520327-9039-94A7-8E56-0A024D789F86}"/>
              </a:ext>
            </a:extLst>
          </p:cNvPr>
          <p:cNvPicPr>
            <a:picLocks noChangeAspect="1"/>
          </p:cNvPicPr>
          <p:nvPr/>
        </p:nvPicPr>
        <p:blipFill>
          <a:blip r:embed="rId2"/>
          <a:stretch>
            <a:fillRect/>
          </a:stretch>
        </p:blipFill>
        <p:spPr>
          <a:xfrm>
            <a:off x="4081868" y="3143463"/>
            <a:ext cx="2704598" cy="2382031"/>
          </a:xfrm>
          <a:prstGeom prst="rect">
            <a:avLst/>
          </a:prstGeom>
        </p:spPr>
      </p:pic>
      <p:pic>
        <p:nvPicPr>
          <p:cNvPr id="11" name="Hình ảnh 10">
            <a:extLst>
              <a:ext uri="{FF2B5EF4-FFF2-40B4-BE49-F238E27FC236}">
                <a16:creationId xmlns:a16="http://schemas.microsoft.com/office/drawing/2014/main" id="{9809CD99-E845-237C-8B51-6DA7A66EA163}"/>
              </a:ext>
            </a:extLst>
          </p:cNvPr>
          <p:cNvPicPr>
            <a:picLocks noChangeAspect="1"/>
          </p:cNvPicPr>
          <p:nvPr/>
        </p:nvPicPr>
        <p:blipFill>
          <a:blip r:embed="rId3"/>
          <a:stretch>
            <a:fillRect/>
          </a:stretch>
        </p:blipFill>
        <p:spPr>
          <a:xfrm>
            <a:off x="7392115" y="3280941"/>
            <a:ext cx="2254114" cy="23376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96C627EA-54F4-7A68-A6ED-2AD4A1F3F146}"/>
              </a:ext>
            </a:extLst>
          </p:cNvPr>
          <p:cNvSpPr txBox="1"/>
          <p:nvPr/>
        </p:nvSpPr>
        <p:spPr>
          <a:xfrm>
            <a:off x="251012" y="251012"/>
            <a:ext cx="11716870" cy="6400800"/>
          </a:xfrm>
          <a:prstGeom prst="rect">
            <a:avLst/>
          </a:prstGeom>
          <a:noFill/>
        </p:spPr>
        <p:txBody>
          <a:bodyPr wrap="square" rtlCol="0">
            <a:spAutoFit/>
          </a:bodyPr>
          <a:lstStyle/>
          <a:p>
            <a:r>
              <a:rPr lang="vi-VN" b="1" dirty="0"/>
              <a:t>Bước 2: Xây dựng FP-</a:t>
            </a:r>
            <a:r>
              <a:rPr lang="vi-VN" b="1" dirty="0" err="1"/>
              <a:t>Tree</a:t>
            </a:r>
            <a:endParaRPr lang="vi-VN" b="1" dirty="0"/>
          </a:p>
          <a:p>
            <a:pPr>
              <a:buFont typeface="Arial" panose="020B0604020202020204" pitchFamily="34" charset="0"/>
              <a:buChar char="•"/>
            </a:pPr>
            <a:r>
              <a:rPr lang="vi-VN" b="1" dirty="0"/>
              <a:t>Mục đích</a:t>
            </a:r>
            <a:r>
              <a:rPr lang="vi-VN" dirty="0"/>
              <a:t>: Nén dữ liệu giao dịch vào cấu trúc FP-</a:t>
            </a:r>
            <a:r>
              <a:rPr lang="vi-VN" dirty="0" err="1"/>
              <a:t>Tree</a:t>
            </a:r>
            <a:r>
              <a:rPr lang="vi-VN" dirty="0"/>
              <a:t> và tạo </a:t>
            </a:r>
            <a:r>
              <a:rPr lang="vi-VN" dirty="0" err="1"/>
              <a:t>Header</a:t>
            </a:r>
            <a:r>
              <a:rPr lang="vi-VN" dirty="0"/>
              <a:t> </a:t>
            </a:r>
            <a:r>
              <a:rPr lang="vi-VN" dirty="0" err="1"/>
              <a:t>Table</a:t>
            </a:r>
            <a:r>
              <a:rPr lang="vi-VN" dirty="0"/>
              <a:t> để theo dõi các mục thường xuyên.</a:t>
            </a:r>
          </a:p>
          <a:p>
            <a:pPr>
              <a:buFont typeface="Arial" panose="020B0604020202020204" pitchFamily="34" charset="0"/>
              <a:buChar char="•"/>
            </a:pPr>
            <a:r>
              <a:rPr lang="vi-VN" b="1" dirty="0"/>
              <a:t>Quy trình</a:t>
            </a:r>
            <a:r>
              <a:rPr lang="vi-VN" dirty="0"/>
              <a:t>: </a:t>
            </a:r>
          </a:p>
          <a:p>
            <a:pPr marL="742950" lvl="1" indent="-285750">
              <a:buFont typeface="Arial" panose="020B0604020202020204" pitchFamily="34" charset="0"/>
              <a:buChar char="•"/>
            </a:pPr>
            <a:r>
              <a:rPr lang="vi-VN" dirty="0"/>
              <a:t>Quét lại cơ sở dữ liệu, sắp xếp các giao dịch theo F-</a:t>
            </a:r>
            <a:r>
              <a:rPr lang="vi-VN" dirty="0" err="1"/>
              <a:t>list</a:t>
            </a:r>
            <a:r>
              <a:rPr lang="vi-VN" dirty="0"/>
              <a:t>, loại bỏ các mục không thường xuyên.</a:t>
            </a:r>
          </a:p>
          <a:p>
            <a:pPr marL="742950" lvl="1" indent="-285750">
              <a:buFont typeface="Arial" panose="020B0604020202020204" pitchFamily="34" charset="0"/>
              <a:buChar char="•"/>
            </a:pPr>
            <a:r>
              <a:rPr lang="vi-VN" dirty="0"/>
              <a:t>Tạo FP-</a:t>
            </a:r>
            <a:r>
              <a:rPr lang="vi-VN" dirty="0" err="1"/>
              <a:t>Tree</a:t>
            </a:r>
            <a:r>
              <a:rPr lang="vi-VN" dirty="0"/>
              <a:t>: </a:t>
            </a:r>
          </a:p>
          <a:p>
            <a:pPr marL="1143000" lvl="2" indent="-228600">
              <a:buFont typeface="Arial" panose="020B0604020202020204" pitchFamily="34" charset="0"/>
              <a:buChar char="•"/>
            </a:pPr>
            <a:r>
              <a:rPr lang="vi-VN" dirty="0"/>
              <a:t>Khởi tạo cây với nút gốc (</a:t>
            </a:r>
            <a:r>
              <a:rPr lang="vi-VN" dirty="0" err="1"/>
              <a:t>null</a:t>
            </a:r>
            <a:r>
              <a:rPr lang="vi-VN" dirty="0"/>
              <a:t>).</a:t>
            </a:r>
          </a:p>
          <a:p>
            <a:pPr marL="1143000" lvl="2" indent="-228600">
              <a:buFont typeface="Arial" panose="020B0604020202020204" pitchFamily="34" charset="0"/>
              <a:buChar char="•"/>
            </a:pPr>
            <a:r>
              <a:rPr lang="vi-VN" dirty="0"/>
              <a:t>Với mỗi giao dịch, thêm các mục vào cây, chia sẻ tiền tố chung và cập nhật tần suất.</a:t>
            </a:r>
          </a:p>
          <a:p>
            <a:pPr marL="742950" lvl="1" indent="-285750">
              <a:buFont typeface="Arial" panose="020B0604020202020204" pitchFamily="34" charset="0"/>
              <a:buChar char="•"/>
            </a:pPr>
            <a:r>
              <a:rPr lang="vi-VN" dirty="0"/>
              <a:t>Tạo </a:t>
            </a:r>
            <a:r>
              <a:rPr lang="vi-VN" dirty="0" err="1"/>
              <a:t>Header</a:t>
            </a:r>
            <a:r>
              <a:rPr lang="vi-VN" dirty="0"/>
              <a:t> </a:t>
            </a:r>
            <a:r>
              <a:rPr lang="vi-VN" dirty="0" err="1"/>
              <a:t>Table</a:t>
            </a:r>
            <a:r>
              <a:rPr lang="vi-VN" dirty="0"/>
              <a:t> để liên kết các mục với các nút trong cây.</a:t>
            </a:r>
          </a:p>
          <a:p>
            <a:pPr>
              <a:buFont typeface="Arial" panose="020B0604020202020204" pitchFamily="34" charset="0"/>
              <a:buChar char="•"/>
            </a:pPr>
            <a:r>
              <a:rPr lang="vi-VN" b="1" dirty="0"/>
              <a:t>Ví dụ</a:t>
            </a:r>
            <a:r>
              <a:rPr lang="vi-VN" dirty="0"/>
              <a:t>: </a:t>
            </a:r>
          </a:p>
          <a:p>
            <a:pPr marL="742950" lvl="1" indent="-285750">
              <a:buFont typeface="Arial" panose="020B0604020202020204" pitchFamily="34" charset="0"/>
              <a:buChar char="•"/>
            </a:pPr>
            <a:r>
              <a:rPr lang="vi-VN" b="1" dirty="0"/>
              <a:t>Sắp xếp giao dịch theo F-</a:t>
            </a:r>
            <a:r>
              <a:rPr lang="vi-VN" b="1" dirty="0" err="1"/>
              <a:t>list</a:t>
            </a:r>
            <a:r>
              <a:rPr lang="vi-VN" dirty="0"/>
              <a:t>: </a:t>
            </a:r>
          </a:p>
          <a:p>
            <a:pPr marL="1143000" lvl="2" indent="-228600">
              <a:buFont typeface="Arial" panose="020B0604020202020204" pitchFamily="34" charset="0"/>
              <a:buChar char="•"/>
            </a:pPr>
            <a:r>
              <a:rPr lang="vi-VN" dirty="0"/>
              <a:t>T1: {B, C, A}</a:t>
            </a:r>
          </a:p>
          <a:p>
            <a:pPr marL="1143000" lvl="2" indent="-228600">
              <a:buFont typeface="Arial" panose="020B0604020202020204" pitchFamily="34" charset="0"/>
              <a:buChar char="•"/>
            </a:pPr>
            <a:r>
              <a:rPr lang="vi-VN" dirty="0"/>
              <a:t>T2: {B, C, E}</a:t>
            </a:r>
          </a:p>
          <a:p>
            <a:pPr marL="1143000" lvl="2" indent="-228600">
              <a:buFont typeface="Arial" panose="020B0604020202020204" pitchFamily="34" charset="0"/>
              <a:buChar char="•"/>
            </a:pPr>
            <a:r>
              <a:rPr lang="vi-VN" dirty="0"/>
              <a:t>T3: {B, C, A, E}</a:t>
            </a:r>
          </a:p>
          <a:p>
            <a:pPr marL="1143000" lvl="2" indent="-228600">
              <a:buFont typeface="Arial" panose="020B0604020202020204" pitchFamily="34" charset="0"/>
              <a:buChar char="•"/>
            </a:pPr>
            <a:r>
              <a:rPr lang="vi-VN" dirty="0"/>
              <a:t>T4: {B, C}</a:t>
            </a:r>
          </a:p>
          <a:p>
            <a:pPr marL="1143000" lvl="2" indent="-228600">
              <a:buFont typeface="Arial" panose="020B0604020202020204" pitchFamily="34" charset="0"/>
              <a:buChar char="•"/>
            </a:pPr>
            <a:r>
              <a:rPr lang="vi-VN" dirty="0"/>
              <a:t>T5: {B, C, A, E}</a:t>
            </a:r>
          </a:p>
          <a:p>
            <a:pPr marL="742950" lvl="1" indent="-285750">
              <a:buFont typeface="Arial" panose="020B0604020202020204" pitchFamily="34" charset="0"/>
              <a:buChar char="•"/>
            </a:pPr>
            <a:r>
              <a:rPr lang="vi-VN" b="1" dirty="0"/>
              <a:t>Xây dựng FP-</a:t>
            </a:r>
            <a:r>
              <a:rPr lang="vi-VN" b="1" dirty="0" err="1"/>
              <a:t>Tree</a:t>
            </a:r>
            <a:r>
              <a:rPr lang="vi-VN" dirty="0"/>
              <a:t>: </a:t>
            </a:r>
          </a:p>
          <a:p>
            <a:pPr marL="1143000" lvl="2" indent="-228600">
              <a:buFont typeface="Arial" panose="020B0604020202020204" pitchFamily="34" charset="0"/>
              <a:buChar char="•"/>
            </a:pPr>
            <a:r>
              <a:rPr lang="vi-VN" dirty="0"/>
              <a:t>Khởi tạo cây với nút gốc.</a:t>
            </a:r>
          </a:p>
          <a:p>
            <a:pPr marL="1143000" lvl="2" indent="-228600">
              <a:buFont typeface="Arial" panose="020B0604020202020204" pitchFamily="34" charset="0"/>
              <a:buChar char="•"/>
            </a:pPr>
            <a:r>
              <a:rPr lang="vi-VN" dirty="0"/>
              <a:t>Thêm T1: {B, C, A} → </a:t>
            </a:r>
            <a:r>
              <a:rPr lang="vi-VN" dirty="0" err="1"/>
              <a:t>root</a:t>
            </a:r>
            <a:r>
              <a:rPr lang="vi-VN" dirty="0"/>
              <a:t> → B:1 → C:1 → A:1.</a:t>
            </a:r>
          </a:p>
          <a:p>
            <a:pPr marL="1143000" lvl="2" indent="-228600">
              <a:buFont typeface="Arial" panose="020B0604020202020204" pitchFamily="34" charset="0"/>
              <a:buChar char="•"/>
            </a:pPr>
            <a:r>
              <a:rPr lang="vi-VN" dirty="0"/>
              <a:t>Thêm T2: {B, C, E} → Cập nhật: </a:t>
            </a:r>
            <a:r>
              <a:rPr lang="vi-VN" dirty="0" err="1"/>
              <a:t>root</a:t>
            </a:r>
            <a:r>
              <a:rPr lang="vi-VN" dirty="0"/>
              <a:t> → B:2 → C:2, thêm nhánh C:1 → E:1.</a:t>
            </a:r>
          </a:p>
          <a:p>
            <a:pPr marL="1143000" lvl="2" indent="-228600">
              <a:buFont typeface="Arial" panose="020B0604020202020204" pitchFamily="34" charset="0"/>
              <a:buChar char="•"/>
            </a:pPr>
            <a:r>
              <a:rPr lang="vi-VN" dirty="0"/>
              <a:t>Thêm T3: {B, C, A, E} → Cập nhật: </a:t>
            </a:r>
            <a:r>
              <a:rPr lang="vi-VN" dirty="0" err="1"/>
              <a:t>root</a:t>
            </a:r>
            <a:r>
              <a:rPr lang="vi-VN" dirty="0"/>
              <a:t> → B:3 → C:3 → A:2, thêm nhánh A:1 → E:1.</a:t>
            </a:r>
          </a:p>
          <a:p>
            <a:pPr marL="1143000" lvl="2" indent="-228600">
              <a:buFont typeface="Arial" panose="020B0604020202020204" pitchFamily="34" charset="0"/>
              <a:buChar char="•"/>
            </a:pPr>
            <a:r>
              <a:rPr lang="vi-VN" dirty="0"/>
              <a:t>Thêm T4: {B, C} → Cập nhật: </a:t>
            </a:r>
            <a:r>
              <a:rPr lang="vi-VN" dirty="0" err="1"/>
              <a:t>root</a:t>
            </a:r>
            <a:r>
              <a:rPr lang="vi-VN" dirty="0"/>
              <a:t> → B:4 → C:4.</a:t>
            </a:r>
          </a:p>
          <a:p>
            <a:pPr marL="1143000" lvl="2" indent="-228600">
              <a:buFont typeface="Arial" panose="020B0604020202020204" pitchFamily="34" charset="0"/>
              <a:buChar char="•"/>
            </a:pPr>
            <a:r>
              <a:rPr lang="vi-VN" dirty="0"/>
              <a:t>Thêm T5: {B, C, A, E} → Cập nhật: </a:t>
            </a:r>
            <a:r>
              <a:rPr lang="vi-VN" dirty="0" err="1"/>
              <a:t>root</a:t>
            </a:r>
            <a:r>
              <a:rPr lang="vi-VN" dirty="0"/>
              <a:t> → B:5 → C:5 → A:3 → E:2.</a:t>
            </a:r>
          </a:p>
          <a:p>
            <a:endParaRPr lang="en-US" dirty="0"/>
          </a:p>
        </p:txBody>
      </p:sp>
      <p:pic>
        <p:nvPicPr>
          <p:cNvPr id="4" name="Hình ảnh 3">
            <a:extLst>
              <a:ext uri="{FF2B5EF4-FFF2-40B4-BE49-F238E27FC236}">
                <a16:creationId xmlns:a16="http://schemas.microsoft.com/office/drawing/2014/main" id="{E7D5F99A-207F-8295-7F2C-E1DC9ED60430}"/>
              </a:ext>
            </a:extLst>
          </p:cNvPr>
          <p:cNvPicPr>
            <a:picLocks noChangeAspect="1"/>
          </p:cNvPicPr>
          <p:nvPr/>
        </p:nvPicPr>
        <p:blipFill>
          <a:blip r:embed="rId2"/>
          <a:stretch>
            <a:fillRect/>
          </a:stretch>
        </p:blipFill>
        <p:spPr>
          <a:xfrm>
            <a:off x="6754412" y="2892199"/>
            <a:ext cx="4953494" cy="2175833"/>
          </a:xfrm>
          <a:prstGeom prst="rect">
            <a:avLst/>
          </a:prstGeom>
        </p:spPr>
      </p:pic>
    </p:spTree>
    <p:extLst>
      <p:ext uri="{BB962C8B-B14F-4D97-AF65-F5344CB8AC3E}">
        <p14:creationId xmlns:p14="http://schemas.microsoft.com/office/powerpoint/2010/main" val="67696176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F6BDA1E-907B-B20A-12FC-2D22814BF2A1}"/>
              </a:ext>
            </a:extLst>
          </p:cNvPr>
          <p:cNvSpPr>
            <a:spLocks noChangeArrowheads="1"/>
          </p:cNvSpPr>
          <p:nvPr/>
        </p:nvSpPr>
        <p:spPr bwMode="auto">
          <a:xfrm>
            <a:off x="0" y="40314"/>
            <a:ext cx="12120282" cy="652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Bước</a:t>
            </a:r>
            <a:r>
              <a:rPr kumimoji="0" lang="en-US" altLang="en-US" sz="1200" b="1" i="0" u="none" strike="noStrike" cap="none" normalizeH="0" baseline="0" dirty="0">
                <a:ln>
                  <a:noFill/>
                </a:ln>
                <a:solidFill>
                  <a:schemeClr val="tx1"/>
                </a:solidFill>
                <a:effectLst/>
                <a:latin typeface="Arial" panose="020B0604020202020204" pitchFamily="34" charset="0"/>
              </a:rPr>
              <a:t> 3: </a:t>
            </a:r>
            <a:r>
              <a:rPr kumimoji="0" lang="en-US" altLang="en-US" sz="1200" b="1" i="0" u="none" strike="noStrike" cap="none" normalizeH="0" baseline="0" dirty="0" err="1">
                <a:ln>
                  <a:noFill/>
                </a:ln>
                <a:solidFill>
                  <a:schemeClr val="tx1"/>
                </a:solidFill>
                <a:effectLst/>
                <a:latin typeface="Arial" panose="020B0604020202020204" pitchFamily="34" charset="0"/>
              </a:rPr>
              <a:t>Khai</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thác</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mẫu</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thường</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xuyên</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Mục</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đích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Tìm</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tất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cả</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các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tập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hợp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mục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thường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xuyên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từ</a:t>
            </a:r>
            <a:r>
              <a:rPr kumimoji="0" lang="en-US" altLang="en-US" sz="1200" b="0" i="0" u="none" strike="noStrike" cap="none" normalizeH="0" baseline="0" dirty="0">
                <a:ln>
                  <a:noFill/>
                </a:ln>
                <a:solidFill>
                  <a:schemeClr val="tx1"/>
                </a:solidFill>
                <a:effectLst/>
                <a:latin typeface="Arial" panose="020B0604020202020204" pitchFamily="34" charset="0"/>
              </a:rPr>
              <a:t> FP-Tree </a:t>
            </a:r>
            <a:r>
              <a:rPr kumimoji="0" lang="en-US" altLang="en-US" sz="1200" b="0" i="0" u="none" strike="noStrike" cap="none" normalizeH="0" baseline="0" dirty="0" err="1">
                <a:ln>
                  <a:noFill/>
                </a:ln>
                <a:solidFill>
                  <a:schemeClr val="tx1"/>
                </a:solidFill>
                <a:effectLst/>
                <a:latin typeface="Arial" panose="020B0604020202020204" pitchFamily="34" charset="0"/>
              </a:rPr>
              <a:t>bằng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cách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xây</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dựng</a:t>
            </a:r>
            <a:r>
              <a:rPr kumimoji="0" lang="en-US" altLang="en-US" sz="1200" b="0" i="0" u="none" strike="noStrike" cap="none" normalizeH="0" baseline="0" dirty="0">
                <a:ln>
                  <a:noFill/>
                </a:ln>
                <a:solidFill>
                  <a:schemeClr val="tx1"/>
                </a:solidFill>
                <a:effectLst/>
                <a:latin typeface="Arial" panose="020B0604020202020204" pitchFamily="34" charset="0"/>
              </a:rPr>
              <a:t> Conditional FP-Tree </a:t>
            </a:r>
            <a:r>
              <a:rPr kumimoji="0" lang="en-US" altLang="en-US" sz="1200" b="0" i="0" u="none" strike="noStrike" cap="none" normalizeH="0" baseline="0" dirty="0" err="1">
                <a:ln>
                  <a:noFill/>
                </a:ln>
                <a:solidFill>
                  <a:schemeClr val="tx1"/>
                </a:solidFill>
                <a:effectLst/>
                <a:latin typeface="Arial" panose="020B0604020202020204" pitchFamily="34" charset="0"/>
              </a:rPr>
              <a:t>và</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khai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thác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đệ</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quy</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Quy </a:t>
            </a:r>
            <a:r>
              <a:rPr kumimoji="0" lang="en-US" altLang="en-US" sz="1200" b="1" i="0" u="none" strike="noStrike" cap="none" normalizeH="0" baseline="0" dirty="0" err="1">
                <a:ln>
                  <a:noFill/>
                </a:ln>
                <a:solidFill>
                  <a:schemeClr val="tx1"/>
                </a:solidFill>
                <a:effectLst/>
                <a:latin typeface="Arial" panose="020B0604020202020204" pitchFamily="34" charset="0"/>
              </a:rPr>
              <a:t>trình</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err="1">
                <a:ln>
                  <a:noFill/>
                </a:ln>
                <a:solidFill>
                  <a:schemeClr val="tx1"/>
                </a:solidFill>
                <a:effectLst/>
                <a:latin typeface="Arial" panose="020B0604020202020204" pitchFamily="34" charset="0"/>
              </a:rPr>
              <a:t>Duyệt</a:t>
            </a:r>
            <a:r>
              <a:rPr kumimoji="0" lang="en-US" altLang="en-US" sz="1200" b="0" i="0" u="none" strike="noStrike" cap="none" normalizeH="0" baseline="0" dirty="0">
                <a:ln>
                  <a:noFill/>
                </a:ln>
                <a:solidFill>
                  <a:schemeClr val="tx1"/>
                </a:solidFill>
                <a:effectLst/>
                <a:latin typeface="Arial" panose="020B0604020202020204" pitchFamily="34" charset="0"/>
              </a:rPr>
              <a:t> Header Table </a:t>
            </a:r>
            <a:r>
              <a:rPr kumimoji="0" lang="en-US" altLang="en-US" sz="1200" b="0" i="0" u="none" strike="noStrike" cap="none" normalizeH="0" baseline="0" dirty="0" err="1">
                <a:ln>
                  <a:noFill/>
                </a:ln>
                <a:solidFill>
                  <a:schemeClr val="tx1"/>
                </a:solidFill>
                <a:effectLst/>
                <a:latin typeface="Arial" panose="020B0604020202020204" pitchFamily="34" charset="0"/>
              </a:rPr>
              <a:t>từ</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dưới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lên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bắt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đầu</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từ</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mục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có</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tần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suất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thấp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nhất</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dirty="0" err="1">
                <a:ln>
                  <a:noFill/>
                </a:ln>
                <a:solidFill>
                  <a:schemeClr val="tx1"/>
                </a:solidFill>
                <a:effectLst/>
                <a:latin typeface="Arial" panose="020B0604020202020204" pitchFamily="34" charset="0"/>
              </a:rPr>
              <a:t>Với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mỗi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mục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a:ln>
                  <a:noFill/>
                </a:ln>
                <a:solidFill>
                  <a:schemeClr val="tx1"/>
                </a:solidFill>
                <a:effectLst/>
                <a:latin typeface="Arial" panose="020B0604020202020204" pitchFamily="34" charset="0"/>
              </a:rPr>
              <a:t>i</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Tìm</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a:ln>
                  <a:noFill/>
                </a:ln>
                <a:solidFill>
                  <a:schemeClr val="tx1"/>
                </a:solidFill>
                <a:effectLst/>
                <a:latin typeface="Arial" panose="020B0604020202020204" pitchFamily="34" charset="0"/>
              </a:rPr>
              <a:t>conditional pattern base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Các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đường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dẫn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chứa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và</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tần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suất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tương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ứng</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Xây</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dựng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a:ln>
                  <a:noFill/>
                </a:ln>
                <a:solidFill>
                  <a:schemeClr val="tx1"/>
                </a:solidFill>
                <a:effectLst/>
                <a:latin typeface="Arial" panose="020B0604020202020204" pitchFamily="34" charset="0"/>
              </a:rPr>
              <a:t>Conditional FP-Tree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từ</a:t>
            </a:r>
            <a:r>
              <a:rPr kumimoji="0" lang="en-US" altLang="en-US" sz="1200" b="0" i="0" u="none" strike="noStrike" cap="none" normalizeH="0" baseline="0" dirty="0">
                <a:ln>
                  <a:noFill/>
                </a:ln>
                <a:solidFill>
                  <a:schemeClr val="tx1"/>
                </a:solidFill>
                <a:effectLst/>
                <a:latin typeface="Arial" panose="020B0604020202020204" pitchFamily="34" charset="0"/>
              </a:rPr>
              <a:t> conditional pattern base.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Đệ</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quy</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khai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thác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các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mẫu</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thường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xuyên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từ</a:t>
            </a:r>
            <a:r>
              <a:rPr kumimoji="0" lang="en-US" altLang="en-US" sz="1200" b="0" i="0" u="none" strike="noStrike" cap="none" normalizeH="0" baseline="0" dirty="0">
                <a:ln>
                  <a:noFill/>
                </a:ln>
                <a:solidFill>
                  <a:schemeClr val="tx1"/>
                </a:solidFill>
                <a:effectLst/>
                <a:latin typeface="Arial" panose="020B0604020202020204" pitchFamily="34" charset="0"/>
              </a:rPr>
              <a:t> Conditional FP-Tree.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Kết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hợp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các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mẫu</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với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để</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tạo</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các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tập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hợp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mục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thường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xuyên</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Ví</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dụ</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Mục</a:t>
            </a:r>
            <a:r>
              <a:rPr kumimoji="0" lang="en-US" altLang="en-US" sz="1200" b="1" i="0" u="none" strike="noStrike" cap="none" normalizeH="0" baseline="0" dirty="0">
                <a:ln>
                  <a:noFill/>
                </a:ln>
                <a:solidFill>
                  <a:schemeClr val="tx1"/>
                </a:solidFill>
                <a:effectLst/>
                <a:latin typeface="Arial" panose="020B0604020202020204" pitchFamily="34" charset="0"/>
              </a:rPr>
              <a:t> E (</a:t>
            </a:r>
            <a:r>
              <a:rPr kumimoji="0" lang="en-US" altLang="en-US" sz="1200" b="1" i="0" u="none" strike="noStrike" cap="none" normalizeH="0" baseline="0" dirty="0" err="1">
                <a:ln>
                  <a:noFill/>
                </a:ln>
                <a:solidFill>
                  <a:schemeClr val="tx1"/>
                </a:solidFill>
                <a:effectLst/>
                <a:latin typeface="Arial" panose="020B0604020202020204" pitchFamily="34" charset="0"/>
              </a:rPr>
              <a:t>tần</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suất</a:t>
            </a:r>
            <a:r>
              <a:rPr kumimoji="0" lang="en-US" altLang="en-US" sz="1200" b="1" i="0" u="none" strike="noStrike" cap="none" normalizeH="0" baseline="0" dirty="0">
                <a:ln>
                  <a:noFill/>
                </a:ln>
                <a:solidFill>
                  <a:schemeClr val="tx1"/>
                </a:solidFill>
                <a:effectLst/>
                <a:latin typeface="Arial" panose="020B0604020202020204" pitchFamily="34" charset="0"/>
              </a:rPr>
              <a:t> = 3)</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Conditional pattern base: {{B, C, A}:2, {B, C}:1}.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Đếm</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tần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suất</a:t>
            </a:r>
            <a:r>
              <a:rPr kumimoji="0" lang="en-US" altLang="en-US" sz="1200" b="0" i="0" u="none" strike="noStrike" cap="none" normalizeH="0" baseline="0" dirty="0">
                <a:ln>
                  <a:noFill/>
                </a:ln>
                <a:solidFill>
                  <a:schemeClr val="tx1"/>
                </a:solidFill>
                <a:effectLst/>
                <a:latin typeface="Arial" panose="020B0604020202020204" pitchFamily="34" charset="0"/>
              </a:rPr>
              <a:t>: B:3, C:3 (A:2 &lt; </a:t>
            </a:r>
            <a:r>
              <a:rPr kumimoji="0" lang="en-US" altLang="en-US" sz="1200" b="0" i="0" u="none" strike="noStrike" cap="none" normalizeH="0" baseline="0" dirty="0" err="1">
                <a:ln>
                  <a:noFill/>
                </a:ln>
                <a:solidFill>
                  <a:schemeClr val="tx1"/>
                </a:solidFill>
                <a:effectLst/>
                <a:latin typeface="Arial" panose="020B0604020202020204" pitchFamily="34" charset="0"/>
              </a:rPr>
              <a:t>min_sup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bị</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loại</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Conditional FP-Tree: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Khai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thác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Đường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dẫn</a:t>
            </a:r>
            <a:r>
              <a:rPr kumimoji="0" lang="en-US" altLang="en-US" sz="1200" b="0" i="0" u="none" strike="noStrike" cap="none" normalizeH="0" baseline="0" dirty="0">
                <a:ln>
                  <a:noFill/>
                </a:ln>
                <a:solidFill>
                  <a:schemeClr val="tx1"/>
                </a:solidFill>
                <a:effectLst/>
                <a:latin typeface="Arial" panose="020B0604020202020204" pitchFamily="34" charset="0"/>
              </a:rPr>
              <a:t> {B, C} → </a:t>
            </a:r>
            <a:r>
              <a:rPr kumimoji="0" lang="en-US" altLang="en-US" sz="1200" b="0" i="0" u="none" strike="noStrike" cap="none" normalizeH="0" baseline="0" dirty="0" err="1">
                <a:ln>
                  <a:noFill/>
                </a:ln>
                <a:solidFill>
                  <a:schemeClr val="tx1"/>
                </a:solidFill>
                <a:effectLst/>
                <a:latin typeface="Arial" panose="020B0604020202020204" pitchFamily="34" charset="0"/>
              </a:rPr>
              <a:t>Mẫu</a:t>
            </a:r>
            <a:r>
              <a:rPr kumimoji="0" lang="en-US" altLang="en-US" sz="1200" b="0" i="0" u="none" strike="noStrike" cap="none" normalizeH="0" baseline="0" dirty="0">
                <a:ln>
                  <a:noFill/>
                </a:ln>
                <a:solidFill>
                  <a:schemeClr val="tx1"/>
                </a:solidFill>
                <a:effectLst/>
                <a:latin typeface="Arial" panose="020B0604020202020204" pitchFamily="34" charset="0"/>
              </a:rPr>
              <a:t>: {E, B, C}:3, {E, B}:3, {E, C}:3, {E}:3. </a:t>
            </a:r>
          </a:p>
          <a:p>
            <a:pPr marL="914400" marR="0" lvl="2"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Mục</a:t>
            </a:r>
            <a:r>
              <a:rPr kumimoji="0" lang="en-US" altLang="en-US" sz="1200" b="1" i="0" u="none" strike="noStrike" cap="none" normalizeH="0" baseline="0" dirty="0">
                <a:ln>
                  <a:noFill/>
                </a:ln>
                <a:solidFill>
                  <a:schemeClr val="tx1"/>
                </a:solidFill>
                <a:effectLst/>
                <a:latin typeface="Arial" panose="020B0604020202020204" pitchFamily="34" charset="0"/>
              </a:rPr>
              <a:t> A (</a:t>
            </a:r>
            <a:r>
              <a:rPr kumimoji="0" lang="en-US" altLang="en-US" sz="1200" b="1" i="0" u="none" strike="noStrike" cap="none" normalizeH="0" baseline="0" dirty="0" err="1">
                <a:ln>
                  <a:noFill/>
                </a:ln>
                <a:solidFill>
                  <a:schemeClr val="tx1"/>
                </a:solidFill>
                <a:effectLst/>
                <a:latin typeface="Arial" panose="020B0604020202020204" pitchFamily="34" charset="0"/>
              </a:rPr>
              <a:t>tần</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suất</a:t>
            </a:r>
            <a:r>
              <a:rPr kumimoji="0" lang="en-US" altLang="en-US" sz="1200" b="1" i="0" u="none" strike="noStrike" cap="none" normalizeH="0" baseline="0" dirty="0">
                <a:ln>
                  <a:noFill/>
                </a:ln>
                <a:solidFill>
                  <a:schemeClr val="tx1"/>
                </a:solidFill>
                <a:effectLst/>
                <a:latin typeface="Arial" panose="020B0604020202020204" pitchFamily="34" charset="0"/>
              </a:rPr>
              <a:t> = 3)</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Conditional pattern base: {{B, C}:3}.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Đếm</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tần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suất</a:t>
            </a:r>
            <a:r>
              <a:rPr kumimoji="0" lang="en-US" altLang="en-US" sz="1200" b="0" i="0" u="none" strike="noStrike" cap="none" normalizeH="0" baseline="0" dirty="0">
                <a:ln>
                  <a:noFill/>
                </a:ln>
                <a:solidFill>
                  <a:schemeClr val="tx1"/>
                </a:solidFill>
                <a:effectLst/>
                <a:latin typeface="Arial" panose="020B0604020202020204" pitchFamily="34" charset="0"/>
              </a:rPr>
              <a:t>: B:3, C:3.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Conditional FP-Tree: </a:t>
            </a:r>
            <a:endParaRPr kumimoji="0" lang="en-US" altLang="en-US" sz="1200" b="0" i="0" u="none" strike="noStrike" cap="none" normalizeH="0" baseline="0" dirty="0">
              <a:ln>
                <a:noFill/>
              </a:ln>
              <a:solidFill>
                <a:schemeClr val="tx1"/>
              </a:solidFill>
              <a:effectLst/>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Khai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thác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Đường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dẫn</a:t>
            </a:r>
            <a:r>
              <a:rPr kumimoji="0" lang="en-US" altLang="en-US" sz="1200" b="0" i="0" u="none" strike="noStrike" cap="none" normalizeH="0" baseline="0" dirty="0">
                <a:ln>
                  <a:noFill/>
                </a:ln>
                <a:solidFill>
                  <a:schemeClr val="tx1"/>
                </a:solidFill>
                <a:effectLst/>
                <a:latin typeface="Arial" panose="020B0604020202020204" pitchFamily="34" charset="0"/>
              </a:rPr>
              <a:t> {B, C} → </a:t>
            </a:r>
            <a:r>
              <a:rPr kumimoji="0" lang="en-US" altLang="en-US" sz="1200" b="0" i="0" u="none" strike="noStrike" cap="none" normalizeH="0" baseline="0" dirty="0" err="1">
                <a:ln>
                  <a:noFill/>
                </a:ln>
                <a:solidFill>
                  <a:schemeClr val="tx1"/>
                </a:solidFill>
                <a:effectLst/>
                <a:latin typeface="Arial" panose="020B0604020202020204" pitchFamily="34" charset="0"/>
              </a:rPr>
              <a:t>Mẫu</a:t>
            </a:r>
            <a:r>
              <a:rPr kumimoji="0" lang="en-US" altLang="en-US" sz="1200" b="0" i="0" u="none" strike="noStrike" cap="none" normalizeH="0" baseline="0" dirty="0">
                <a:ln>
                  <a:noFill/>
                </a:ln>
                <a:solidFill>
                  <a:schemeClr val="tx1"/>
                </a:solidFill>
                <a:effectLst/>
                <a:latin typeface="Arial" panose="020B0604020202020204" pitchFamily="34" charset="0"/>
              </a:rPr>
              <a:t>: {A, B, C}:3, {A, B}:3, {A, C}:3, {A}:3. </a:t>
            </a:r>
          </a:p>
          <a:p>
            <a:pPr marL="914400" marR="0" lvl="2"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Mục</a:t>
            </a:r>
            <a:r>
              <a:rPr kumimoji="0" lang="en-US" altLang="en-US" sz="1200" b="1" i="0" u="none" strike="noStrike" cap="none" normalizeH="0" baseline="0" dirty="0">
                <a:ln>
                  <a:noFill/>
                </a:ln>
                <a:solidFill>
                  <a:schemeClr val="tx1"/>
                </a:solidFill>
                <a:effectLst/>
                <a:latin typeface="Arial" panose="020B0604020202020204" pitchFamily="34" charset="0"/>
              </a:rPr>
              <a:t> C (</a:t>
            </a:r>
            <a:r>
              <a:rPr kumimoji="0" lang="en-US" altLang="en-US" sz="1200" b="1" i="0" u="none" strike="noStrike" cap="none" normalizeH="0" baseline="0" dirty="0" err="1">
                <a:ln>
                  <a:noFill/>
                </a:ln>
                <a:solidFill>
                  <a:schemeClr val="tx1"/>
                </a:solidFill>
                <a:effectLst/>
                <a:latin typeface="Arial" panose="020B0604020202020204" pitchFamily="34" charset="0"/>
              </a:rPr>
              <a:t>tần</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suất</a:t>
            </a:r>
            <a:r>
              <a:rPr kumimoji="0" lang="en-US" altLang="en-US" sz="1200" b="1" i="0" u="none" strike="noStrike" cap="none" normalizeH="0" baseline="0" dirty="0">
                <a:ln>
                  <a:noFill/>
                </a:ln>
                <a:solidFill>
                  <a:schemeClr val="tx1"/>
                </a:solidFill>
                <a:effectLst/>
                <a:latin typeface="Arial" panose="020B0604020202020204" pitchFamily="34" charset="0"/>
              </a:rPr>
              <a:t> = 5)</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Conditional pattern base: {{B}:5}.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Conditional FP-Tree: </a:t>
            </a:r>
            <a:endParaRPr kumimoji="0" lang="en-US" altLang="en-US" sz="1200" b="0" i="0" u="none" strike="noStrike" cap="none" normalizeH="0" baseline="0" dirty="0">
              <a:ln>
                <a:noFill/>
              </a:ln>
              <a:solidFill>
                <a:schemeClr val="tx1"/>
              </a:solidFill>
              <a:effectLst/>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Khai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thác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Đường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dẫn</a:t>
            </a:r>
            <a:r>
              <a:rPr kumimoji="0" lang="en-US" altLang="en-US" sz="1200" b="0" i="0" u="none" strike="noStrike" cap="none" normalizeH="0" baseline="0" dirty="0">
                <a:ln>
                  <a:noFill/>
                </a:ln>
                <a:solidFill>
                  <a:schemeClr val="tx1"/>
                </a:solidFill>
                <a:effectLst/>
                <a:latin typeface="Arial" panose="020B0604020202020204" pitchFamily="34" charset="0"/>
              </a:rPr>
              <a:t> {B} → </a:t>
            </a:r>
            <a:r>
              <a:rPr kumimoji="0" lang="en-US" altLang="en-US" sz="1200" b="0" i="0" u="none" strike="noStrike" cap="none" normalizeH="0" baseline="0" dirty="0" err="1">
                <a:ln>
                  <a:noFill/>
                </a:ln>
                <a:solidFill>
                  <a:schemeClr val="tx1"/>
                </a:solidFill>
                <a:effectLst/>
                <a:latin typeface="Arial" panose="020B0604020202020204" pitchFamily="34" charset="0"/>
              </a:rPr>
              <a:t>Mẫu</a:t>
            </a:r>
            <a:r>
              <a:rPr kumimoji="0" lang="en-US" altLang="en-US" sz="1200" b="0" i="0" u="none" strike="noStrike" cap="none" normalizeH="0" baseline="0" dirty="0">
                <a:ln>
                  <a:noFill/>
                </a:ln>
                <a:solidFill>
                  <a:schemeClr val="tx1"/>
                </a:solidFill>
                <a:effectLst/>
                <a:latin typeface="Arial" panose="020B0604020202020204" pitchFamily="34" charset="0"/>
              </a:rPr>
              <a:t>: {C, B}:5, {C}:5.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Mục</a:t>
            </a:r>
            <a:r>
              <a:rPr kumimoji="0" lang="en-US" altLang="en-US" sz="1200" b="1" i="0" u="none" strike="noStrike" cap="none" normalizeH="0" baseline="0" dirty="0">
                <a:ln>
                  <a:noFill/>
                </a:ln>
                <a:solidFill>
                  <a:schemeClr val="tx1"/>
                </a:solidFill>
                <a:effectLst/>
                <a:latin typeface="Arial" panose="020B0604020202020204" pitchFamily="34" charset="0"/>
              </a:rPr>
              <a:t> B (</a:t>
            </a:r>
            <a:r>
              <a:rPr kumimoji="0" lang="en-US" altLang="en-US" sz="1200" b="1" i="0" u="none" strike="noStrike" cap="none" normalizeH="0" baseline="0" dirty="0" err="1">
                <a:ln>
                  <a:noFill/>
                </a:ln>
                <a:solidFill>
                  <a:schemeClr val="tx1"/>
                </a:solidFill>
                <a:effectLst/>
                <a:latin typeface="Arial" panose="020B0604020202020204" pitchFamily="34" charset="0"/>
              </a:rPr>
              <a:t>tần</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suất</a:t>
            </a:r>
            <a:r>
              <a:rPr kumimoji="0" lang="en-US" altLang="en-US" sz="1200" b="1" i="0" u="none" strike="noStrike" cap="none" normalizeH="0" baseline="0" dirty="0">
                <a:ln>
                  <a:noFill/>
                </a:ln>
                <a:solidFill>
                  <a:schemeClr val="tx1"/>
                </a:solidFill>
                <a:effectLst/>
                <a:latin typeface="Arial" panose="020B0604020202020204" pitchFamily="34" charset="0"/>
              </a:rPr>
              <a:t> = 5)</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Conditional pattern base: </a:t>
            </a:r>
            <a:r>
              <a:rPr kumimoji="0" lang="en-US" altLang="en-US" sz="1200" b="0" i="0" u="none" strike="noStrike" cap="none" normalizeH="0" baseline="0" dirty="0" err="1">
                <a:ln>
                  <a:noFill/>
                </a:ln>
                <a:solidFill>
                  <a:schemeClr val="tx1"/>
                </a:solidFill>
                <a:effectLst/>
                <a:latin typeface="Arial" panose="020B0604020202020204" pitchFamily="34" charset="0"/>
              </a:rPr>
              <a:t>Rỗng</a:t>
            </a:r>
            <a:r>
              <a:rPr kumimoji="0" lang="en-US" altLang="en-US" sz="1200" b="0" i="0" u="none" strike="noStrike" cap="none" normalizeH="0" baseline="0" dirty="0">
                <a:ln>
                  <a:noFill/>
                </a:ln>
                <a:solidFill>
                  <a:schemeClr val="tx1"/>
                </a:solidFill>
                <a:effectLst/>
                <a:latin typeface="Arial" panose="020B0604020202020204" pitchFamily="34" charset="0"/>
              </a:rPr>
              <a:t> (B </a:t>
            </a:r>
            <a:r>
              <a:rPr kumimoji="0" lang="en-US" altLang="en-US" sz="1200" b="0" i="0" u="none" strike="noStrike" cap="none" normalizeH="0" baseline="0" dirty="0" err="1">
                <a:ln>
                  <a:noFill/>
                </a:ln>
                <a:solidFill>
                  <a:schemeClr val="tx1"/>
                </a:solidFill>
                <a:effectLst/>
                <a:latin typeface="Arial" panose="020B0604020202020204" pitchFamily="34" charset="0"/>
              </a:rPr>
              <a:t>là</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mục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đầu</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tiên</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Conditional FP-Tree: </a:t>
            </a:r>
            <a:r>
              <a:rPr kumimoji="0" lang="en-US" altLang="en-US" sz="1200" b="0" i="0" u="none" strike="noStrike" cap="none" normalizeH="0" baseline="0" dirty="0" err="1">
                <a:ln>
                  <a:noFill/>
                </a:ln>
                <a:solidFill>
                  <a:schemeClr val="tx1"/>
                </a:solidFill>
                <a:effectLst/>
                <a:latin typeface="Arial" panose="020B0604020202020204" pitchFamily="34" charset="0"/>
              </a:rPr>
              <a:t>Rỗng</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Khai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thác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Mẫu</a:t>
            </a:r>
            <a:r>
              <a:rPr kumimoji="0" lang="en-US" altLang="en-US" sz="1200" b="0" i="0" u="none" strike="noStrike" cap="none" normalizeH="0" baseline="0" dirty="0">
                <a:ln>
                  <a:noFill/>
                </a:ln>
                <a:solidFill>
                  <a:schemeClr val="tx1"/>
                </a:solidFill>
                <a:effectLst/>
                <a:latin typeface="Arial" panose="020B0604020202020204" pitchFamily="34" charset="0"/>
              </a:rPr>
              <a:t>: {B}:5.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Kết</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quả</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cuối</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cùng</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{B}:5, {C}:5, {B, C}:5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{A}:3, {A, B}:3, {A, C}:3, {A, B, C}:3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{E}:3, {E, B}:3, {E, C}:3, {E, B, C}:3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pic>
        <p:nvPicPr>
          <p:cNvPr id="7" name="Hình ảnh 6">
            <a:extLst>
              <a:ext uri="{FF2B5EF4-FFF2-40B4-BE49-F238E27FC236}">
                <a16:creationId xmlns:a16="http://schemas.microsoft.com/office/drawing/2014/main" id="{84E8B7DA-0180-A843-ABA9-B5C711C117B1}"/>
              </a:ext>
            </a:extLst>
          </p:cNvPr>
          <p:cNvPicPr>
            <a:picLocks noChangeAspect="1"/>
          </p:cNvPicPr>
          <p:nvPr/>
        </p:nvPicPr>
        <p:blipFill>
          <a:blip r:embed="rId2"/>
          <a:stretch>
            <a:fillRect/>
          </a:stretch>
        </p:blipFill>
        <p:spPr>
          <a:xfrm>
            <a:off x="8086165" y="588420"/>
            <a:ext cx="3460376" cy="1766048"/>
          </a:xfrm>
          <a:prstGeom prst="rect">
            <a:avLst/>
          </a:prstGeom>
        </p:spPr>
      </p:pic>
      <p:pic>
        <p:nvPicPr>
          <p:cNvPr id="9" name="Hình ảnh 8">
            <a:extLst>
              <a:ext uri="{FF2B5EF4-FFF2-40B4-BE49-F238E27FC236}">
                <a16:creationId xmlns:a16="http://schemas.microsoft.com/office/drawing/2014/main" id="{732BA3AA-40A2-4292-4970-136C3FFE3054}"/>
              </a:ext>
            </a:extLst>
          </p:cNvPr>
          <p:cNvPicPr>
            <a:picLocks noChangeAspect="1"/>
          </p:cNvPicPr>
          <p:nvPr/>
        </p:nvPicPr>
        <p:blipFill>
          <a:blip r:embed="rId3"/>
          <a:stretch>
            <a:fillRect/>
          </a:stretch>
        </p:blipFill>
        <p:spPr>
          <a:xfrm>
            <a:off x="4620229" y="1926600"/>
            <a:ext cx="1733792" cy="723678"/>
          </a:xfrm>
          <a:prstGeom prst="rect">
            <a:avLst/>
          </a:prstGeom>
        </p:spPr>
      </p:pic>
      <p:pic>
        <p:nvPicPr>
          <p:cNvPr id="11" name="Hình ảnh 10">
            <a:extLst>
              <a:ext uri="{FF2B5EF4-FFF2-40B4-BE49-F238E27FC236}">
                <a16:creationId xmlns:a16="http://schemas.microsoft.com/office/drawing/2014/main" id="{800B75B0-6E87-FE53-DFFC-5AE9E7679276}"/>
              </a:ext>
            </a:extLst>
          </p:cNvPr>
          <p:cNvPicPr>
            <a:picLocks noChangeAspect="1"/>
          </p:cNvPicPr>
          <p:nvPr/>
        </p:nvPicPr>
        <p:blipFill>
          <a:blip r:embed="rId4"/>
          <a:stretch>
            <a:fillRect/>
          </a:stretch>
        </p:blipFill>
        <p:spPr>
          <a:xfrm>
            <a:off x="6215889" y="2902574"/>
            <a:ext cx="1838582" cy="828791"/>
          </a:xfrm>
          <a:prstGeom prst="rect">
            <a:avLst/>
          </a:prstGeom>
        </p:spPr>
      </p:pic>
      <p:pic>
        <p:nvPicPr>
          <p:cNvPr id="13" name="Hình ảnh 12">
            <a:extLst>
              <a:ext uri="{FF2B5EF4-FFF2-40B4-BE49-F238E27FC236}">
                <a16:creationId xmlns:a16="http://schemas.microsoft.com/office/drawing/2014/main" id="{A96FAB93-F0DE-7901-075A-3E5F227F4539}"/>
              </a:ext>
            </a:extLst>
          </p:cNvPr>
          <p:cNvPicPr>
            <a:picLocks noChangeAspect="1"/>
          </p:cNvPicPr>
          <p:nvPr/>
        </p:nvPicPr>
        <p:blipFill>
          <a:blip r:embed="rId5"/>
          <a:stretch>
            <a:fillRect/>
          </a:stretch>
        </p:blipFill>
        <p:spPr>
          <a:xfrm>
            <a:off x="4567834" y="4178901"/>
            <a:ext cx="1648055" cy="715325"/>
          </a:xfrm>
          <a:prstGeom prst="rect">
            <a:avLst/>
          </a:prstGeom>
        </p:spPr>
      </p:pic>
      <p:pic>
        <p:nvPicPr>
          <p:cNvPr id="15" name="Hình ảnh 14">
            <a:extLst>
              <a:ext uri="{FF2B5EF4-FFF2-40B4-BE49-F238E27FC236}">
                <a16:creationId xmlns:a16="http://schemas.microsoft.com/office/drawing/2014/main" id="{E4697430-5590-4ED3-4487-2D1382FC400B}"/>
              </a:ext>
            </a:extLst>
          </p:cNvPr>
          <p:cNvPicPr>
            <a:picLocks noChangeAspect="1"/>
          </p:cNvPicPr>
          <p:nvPr/>
        </p:nvPicPr>
        <p:blipFill>
          <a:blip r:embed="rId6"/>
          <a:stretch>
            <a:fillRect/>
          </a:stretch>
        </p:blipFill>
        <p:spPr>
          <a:xfrm>
            <a:off x="4620229" y="5123980"/>
            <a:ext cx="1200318" cy="704948"/>
          </a:xfrm>
          <a:prstGeom prst="rect">
            <a:avLst/>
          </a:prstGeom>
        </p:spPr>
      </p:pic>
    </p:spTree>
    <p:extLst>
      <p:ext uri="{BB962C8B-B14F-4D97-AF65-F5344CB8AC3E}">
        <p14:creationId xmlns:p14="http://schemas.microsoft.com/office/powerpoint/2010/main" val="181374484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711151" y="912358"/>
            <a:ext cx="5708565" cy="4728483"/>
            <a:chOff x="0" y="0"/>
            <a:chExt cx="34327740" cy="28434134"/>
          </a:xfrm>
        </p:grpSpPr>
        <p:sp>
          <p:nvSpPr>
            <p:cNvPr id="4" name="Freeform 4"/>
            <p:cNvSpPr/>
            <p:nvPr/>
          </p:nvSpPr>
          <p:spPr>
            <a:xfrm>
              <a:off x="0" y="0"/>
              <a:ext cx="34327740" cy="28434134"/>
            </a:xfrm>
            <a:custGeom>
              <a:avLst/>
              <a:gdLst/>
              <a:ahLst/>
              <a:cxnLst/>
              <a:rect l="l" t="t" r="r" b="b"/>
              <a:pathLst>
                <a:path w="34327740" h="28434134">
                  <a:moveTo>
                    <a:pt x="0" y="0"/>
                  </a:moveTo>
                  <a:lnTo>
                    <a:pt x="0" y="28434134"/>
                  </a:lnTo>
                  <a:lnTo>
                    <a:pt x="34327740" y="28434134"/>
                  </a:lnTo>
                  <a:lnTo>
                    <a:pt x="34327740" y="0"/>
                  </a:lnTo>
                  <a:lnTo>
                    <a:pt x="0" y="0"/>
                  </a:lnTo>
                  <a:close/>
                  <a:moveTo>
                    <a:pt x="34266780" y="28373174"/>
                  </a:moveTo>
                  <a:lnTo>
                    <a:pt x="59690" y="28373174"/>
                  </a:lnTo>
                  <a:lnTo>
                    <a:pt x="59690" y="59690"/>
                  </a:lnTo>
                  <a:lnTo>
                    <a:pt x="34266780" y="59690"/>
                  </a:lnTo>
                  <a:lnTo>
                    <a:pt x="34266780" y="28373174"/>
                  </a:lnTo>
                  <a:close/>
                </a:path>
              </a:pathLst>
            </a:custGeom>
            <a:solidFill>
              <a:srgbClr val="191919"/>
            </a:solidFill>
          </p:spPr>
        </p:sp>
      </p:grpSp>
      <p:sp>
        <p:nvSpPr>
          <p:cNvPr id="5" name="Hộp Văn bản 4">
            <a:extLst>
              <a:ext uri="{FF2B5EF4-FFF2-40B4-BE49-F238E27FC236}">
                <a16:creationId xmlns:a16="http://schemas.microsoft.com/office/drawing/2014/main" id="{A3323DCA-0146-DC8B-ACAF-3A4C172FB70E}"/>
              </a:ext>
            </a:extLst>
          </p:cNvPr>
          <p:cNvSpPr txBox="1"/>
          <p:nvPr/>
        </p:nvSpPr>
        <p:spPr>
          <a:xfrm>
            <a:off x="3123077" y="1199035"/>
            <a:ext cx="4706471" cy="584775"/>
          </a:xfrm>
          <a:prstGeom prst="rect">
            <a:avLst/>
          </a:prstGeom>
          <a:noFill/>
        </p:spPr>
        <p:txBody>
          <a:bodyPr wrap="square" rtlCol="0">
            <a:spAutoFit/>
          </a:bodyPr>
          <a:lstStyle/>
          <a:p>
            <a:pPr algn="ctr"/>
            <a:r>
              <a:rPr lang="en-US" sz="3200" b="1" u="sng" dirty="0">
                <a:solidFill>
                  <a:schemeClr val="accent1">
                    <a:lumMod val="75000"/>
                  </a:schemeClr>
                </a:solidFill>
                <a:latin typeface="Bahnschrift SemiBold" panose="020B0502040204020203" pitchFamily="34" charset="0"/>
              </a:rPr>
              <a:t>GIỚI THIỆU THÀNH VIÊN</a:t>
            </a:r>
          </a:p>
        </p:txBody>
      </p:sp>
      <p:sp>
        <p:nvSpPr>
          <p:cNvPr id="6" name="Hộp Văn bản 5">
            <a:extLst>
              <a:ext uri="{FF2B5EF4-FFF2-40B4-BE49-F238E27FC236}">
                <a16:creationId xmlns:a16="http://schemas.microsoft.com/office/drawing/2014/main" id="{6E0E8831-498B-2D9F-F1CB-044DC7DF448A}"/>
              </a:ext>
            </a:extLst>
          </p:cNvPr>
          <p:cNvSpPr txBox="1"/>
          <p:nvPr/>
        </p:nvSpPr>
        <p:spPr>
          <a:xfrm>
            <a:off x="3212197" y="2172162"/>
            <a:ext cx="4706471" cy="2208874"/>
          </a:xfrm>
          <a:prstGeom prst="rect">
            <a:avLst/>
          </a:prstGeom>
          <a:noFill/>
        </p:spPr>
        <p:txBody>
          <a:bodyPr wrap="square" rtlCol="0">
            <a:spAutoFit/>
          </a:bodyPr>
          <a:lstStyle/>
          <a:p>
            <a:pPr algn="ctr">
              <a:lnSpc>
                <a:spcPct val="200000"/>
              </a:lnSpc>
            </a:pPr>
            <a:r>
              <a:rPr lang="en-US" sz="2400" dirty="0">
                <a:solidFill>
                  <a:schemeClr val="accent1">
                    <a:lumMod val="75000"/>
                  </a:schemeClr>
                </a:solidFill>
                <a:latin typeface="Aptos" panose="020B0004020202020204" pitchFamily="34" charset="0"/>
              </a:rPr>
              <a:t>HỌ VÀ TÊN : NGUYỄN TIẾN ANH</a:t>
            </a:r>
          </a:p>
          <a:p>
            <a:pPr algn="ctr">
              <a:lnSpc>
                <a:spcPct val="200000"/>
              </a:lnSpc>
            </a:pPr>
            <a:r>
              <a:rPr lang="en-US" sz="2400" dirty="0">
                <a:solidFill>
                  <a:schemeClr val="accent1">
                    <a:lumMod val="75000"/>
                  </a:schemeClr>
                </a:solidFill>
                <a:latin typeface="Aptos" panose="020B0004020202020204" pitchFamily="34" charset="0"/>
              </a:rPr>
              <a:t>LỚP : DHKL16A2HN</a:t>
            </a:r>
          </a:p>
          <a:p>
            <a:pPr algn="ctr">
              <a:lnSpc>
                <a:spcPct val="200000"/>
              </a:lnSpc>
            </a:pPr>
            <a:r>
              <a:rPr lang="en-US" sz="2400" dirty="0">
                <a:solidFill>
                  <a:schemeClr val="accent1">
                    <a:lumMod val="75000"/>
                  </a:schemeClr>
                </a:solidFill>
                <a:latin typeface="Aptos" panose="020B0004020202020204" pitchFamily="34" charset="0"/>
              </a:rPr>
              <a:t>MÃ SINH VIÊN : 22174600083</a:t>
            </a:r>
          </a:p>
        </p:txBody>
      </p:sp>
      <p:sp>
        <p:nvSpPr>
          <p:cNvPr id="13" name="AutoShape 6" descr="Đã tải lên ảnh">
            <a:extLst>
              <a:ext uri="{FF2B5EF4-FFF2-40B4-BE49-F238E27FC236}">
                <a16:creationId xmlns:a16="http://schemas.microsoft.com/office/drawing/2014/main" id="{2EAB29DF-4EEB-C90D-5DBD-BC37040FF6E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7102513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144BC02E-E920-3918-0A67-95BB67327484}"/>
              </a:ext>
            </a:extLst>
          </p:cNvPr>
          <p:cNvSpPr txBox="1"/>
          <p:nvPr/>
        </p:nvSpPr>
        <p:spPr>
          <a:xfrm>
            <a:off x="215153" y="206188"/>
            <a:ext cx="11492753" cy="6247864"/>
          </a:xfrm>
          <a:prstGeom prst="rect">
            <a:avLst/>
          </a:prstGeom>
          <a:noFill/>
        </p:spPr>
        <p:txBody>
          <a:bodyPr wrap="square" rtlCol="0">
            <a:spAutoFit/>
          </a:bodyPr>
          <a:lstStyle/>
          <a:p>
            <a:r>
              <a:rPr lang="vi-VN" sz="1600" b="1" dirty="0">
                <a:solidFill>
                  <a:srgbClr val="1A2C47"/>
                </a:solidFill>
                <a:effectLst/>
                <a:latin typeface="+mj-lt"/>
              </a:rPr>
              <a:t>Ưu điểm của thuật toán  FP-</a:t>
            </a:r>
            <a:r>
              <a:rPr lang="vi-VN" sz="1600" b="1" dirty="0" err="1">
                <a:solidFill>
                  <a:srgbClr val="1A2C47"/>
                </a:solidFill>
                <a:effectLst/>
                <a:latin typeface="+mj-lt"/>
              </a:rPr>
              <a:t>Growth</a:t>
            </a:r>
            <a:endParaRPr lang="vi-VN" sz="1600" b="1" dirty="0">
              <a:solidFill>
                <a:srgbClr val="1A2C47"/>
              </a:solidFill>
              <a:effectLst/>
              <a:latin typeface="+mj-lt"/>
            </a:endParaRPr>
          </a:p>
          <a:p>
            <a:pPr>
              <a:buFont typeface="Arial" panose="020B0604020202020204" pitchFamily="34" charset="0"/>
              <a:buChar char="•"/>
            </a:pPr>
            <a:r>
              <a:rPr lang="vi-VN" sz="1600" b="1" dirty="0">
                <a:effectLst/>
                <a:latin typeface="+mj-lt"/>
              </a:rPr>
              <a:t>Hiệu quả:</a:t>
            </a:r>
            <a:br>
              <a:rPr lang="vi-VN" sz="1600" b="0" dirty="0">
                <a:effectLst/>
                <a:latin typeface="+mj-lt"/>
              </a:rPr>
            </a:br>
            <a:r>
              <a:rPr lang="vi-VN" sz="1600" b="0" dirty="0">
                <a:effectLst/>
                <a:latin typeface="+mj-lt"/>
              </a:rPr>
              <a:t>Thuật toán FP </a:t>
            </a:r>
            <a:r>
              <a:rPr lang="vi-VN" sz="1600" b="0" dirty="0" err="1">
                <a:effectLst/>
                <a:latin typeface="+mj-lt"/>
              </a:rPr>
              <a:t>Growth</a:t>
            </a:r>
            <a:r>
              <a:rPr lang="vi-VN" sz="1600" b="0" dirty="0">
                <a:effectLst/>
                <a:latin typeface="+mj-lt"/>
              </a:rPr>
              <a:t> nhanh hơn và tiết kiệm bộ nhớ hơn các thuật toán khai thác tập mục thường xuyên khác như </a:t>
            </a:r>
            <a:r>
              <a:rPr lang="vi-VN" sz="1600" b="0" dirty="0" err="1">
                <a:effectLst/>
                <a:latin typeface="+mj-lt"/>
              </a:rPr>
              <a:t>Apriori</a:t>
            </a:r>
            <a:r>
              <a:rPr lang="vi-VN" sz="1600" b="0" dirty="0">
                <a:effectLst/>
                <a:latin typeface="+mj-lt"/>
              </a:rPr>
              <a:t>, đặc biệt là trên các tập dữ liệu lớn có nhiều chiều. Điều này là do nó tạo ra các tập mục thường xuyên bằng cách xây dựng FP-</a:t>
            </a:r>
            <a:r>
              <a:rPr lang="vi-VN" sz="1600" b="0" dirty="0" err="1">
                <a:effectLst/>
                <a:latin typeface="+mj-lt"/>
              </a:rPr>
              <a:t>Tree</a:t>
            </a:r>
            <a:r>
              <a:rPr lang="vi-VN" sz="1600" b="0" dirty="0">
                <a:effectLst/>
                <a:latin typeface="+mj-lt"/>
              </a:rPr>
              <a:t>, nén cơ sở dữ liệu và chỉ cần hai lần quét.</a:t>
            </a:r>
          </a:p>
          <a:p>
            <a:pPr>
              <a:buFont typeface="Arial" panose="020B0604020202020204" pitchFamily="34" charset="0"/>
              <a:buChar char="•"/>
            </a:pPr>
            <a:r>
              <a:rPr lang="vi-VN" sz="1600" b="1" dirty="0">
                <a:effectLst/>
                <a:latin typeface="+mj-lt"/>
              </a:rPr>
              <a:t>Khả năng mở rộng:</a:t>
            </a:r>
            <a:br>
              <a:rPr lang="vi-VN" sz="1600" b="0" dirty="0">
                <a:effectLst/>
                <a:latin typeface="+mj-lt"/>
              </a:rPr>
            </a:br>
            <a:r>
              <a:rPr lang="vi-VN" sz="1600" b="0" dirty="0">
                <a:effectLst/>
                <a:latin typeface="+mj-lt"/>
              </a:rPr>
              <a:t>Thuật toán FP </a:t>
            </a:r>
            <a:r>
              <a:rPr lang="vi-VN" sz="1600" b="0" dirty="0" err="1">
                <a:effectLst/>
                <a:latin typeface="+mj-lt"/>
              </a:rPr>
              <a:t>Growth</a:t>
            </a:r>
            <a:r>
              <a:rPr lang="vi-VN" sz="1600" b="0" dirty="0">
                <a:effectLst/>
                <a:latin typeface="+mj-lt"/>
              </a:rPr>
              <a:t> có khả năng mở rộng tốt khi kích thước cơ sở dữ liệu và số lượng mục tăng, khiến nó phù hợp để khai thác các mục thường xuyên trong các tập dữ liệu lớn.</a:t>
            </a:r>
          </a:p>
          <a:p>
            <a:pPr>
              <a:buFont typeface="Arial" panose="020B0604020202020204" pitchFamily="34" charset="0"/>
              <a:buChar char="•"/>
            </a:pPr>
            <a:r>
              <a:rPr lang="vi-VN" sz="1600" b="1" dirty="0">
                <a:effectLst/>
                <a:latin typeface="+mj-lt"/>
              </a:rPr>
              <a:t>Chống nhiễu:</a:t>
            </a:r>
            <a:br>
              <a:rPr lang="vi-VN" sz="1600" b="0" dirty="0">
                <a:effectLst/>
                <a:latin typeface="+mj-lt"/>
              </a:rPr>
            </a:br>
            <a:r>
              <a:rPr lang="vi-VN" sz="1600" b="0" dirty="0">
                <a:effectLst/>
                <a:latin typeface="+mj-lt"/>
              </a:rPr>
              <a:t>Thuật toán FP </a:t>
            </a:r>
            <a:r>
              <a:rPr lang="vi-VN" sz="1600" b="0" dirty="0" err="1">
                <a:effectLst/>
                <a:latin typeface="+mj-lt"/>
              </a:rPr>
              <a:t>Growth</a:t>
            </a:r>
            <a:r>
              <a:rPr lang="vi-VN" sz="1600" b="0" dirty="0">
                <a:effectLst/>
                <a:latin typeface="+mj-lt"/>
              </a:rPr>
              <a:t> có khả năng chống nhiễu trong dữ liệu tốt hơn các thuật toán khai thác tập mục thường xuyên khác vì nó chỉ tạo ra các tập mục thường xuyên và bỏ qua các tập mục không thường xuyên có thể do nhiễu gây ra.</a:t>
            </a:r>
          </a:p>
          <a:p>
            <a:pPr>
              <a:buFont typeface="Arial" panose="020B0604020202020204" pitchFamily="34" charset="0"/>
              <a:buChar char="•"/>
            </a:pPr>
            <a:r>
              <a:rPr lang="vi-VN" sz="1600" b="1" dirty="0">
                <a:effectLst/>
                <a:latin typeface="+mj-lt"/>
              </a:rPr>
              <a:t>Song </a:t>
            </a:r>
            <a:r>
              <a:rPr lang="vi-VN" sz="1600" b="1" dirty="0" err="1">
                <a:effectLst/>
                <a:latin typeface="+mj-lt"/>
              </a:rPr>
              <a:t>song</a:t>
            </a:r>
            <a:r>
              <a:rPr lang="vi-VN" sz="1600" b="1" dirty="0">
                <a:effectLst/>
                <a:latin typeface="+mj-lt"/>
              </a:rPr>
              <a:t> hóa:</a:t>
            </a:r>
            <a:br>
              <a:rPr lang="vi-VN" sz="1600" b="0" dirty="0">
                <a:effectLst/>
                <a:latin typeface="+mj-lt"/>
              </a:rPr>
            </a:br>
            <a:r>
              <a:rPr lang="vi-VN" sz="1600" b="0" dirty="0">
                <a:effectLst/>
                <a:latin typeface="+mj-lt"/>
              </a:rPr>
              <a:t>Thuật toán FP </a:t>
            </a:r>
            <a:r>
              <a:rPr lang="vi-VN" sz="1600" b="0" dirty="0" err="1">
                <a:effectLst/>
                <a:latin typeface="+mj-lt"/>
              </a:rPr>
              <a:t>Growth</a:t>
            </a:r>
            <a:r>
              <a:rPr lang="vi-VN" sz="1600" b="0" dirty="0">
                <a:effectLst/>
                <a:latin typeface="+mj-lt"/>
              </a:rPr>
              <a:t> có thể dễ dàng song </a:t>
            </a:r>
            <a:r>
              <a:rPr lang="vi-VN" sz="1600" b="0" dirty="0" err="1">
                <a:effectLst/>
                <a:latin typeface="+mj-lt"/>
              </a:rPr>
              <a:t>song</a:t>
            </a:r>
            <a:r>
              <a:rPr lang="vi-VN" sz="1600" b="0" dirty="0">
                <a:effectLst/>
                <a:latin typeface="+mj-lt"/>
              </a:rPr>
              <a:t> hóa, phù hợp với môi trường điện toán phân tán và tận dụng được các bộ xử lý đa lõi.</a:t>
            </a:r>
          </a:p>
          <a:p>
            <a:r>
              <a:rPr lang="vi-VN" sz="1600" b="1" i="1" dirty="0">
                <a:effectLst/>
                <a:latin typeface="+mj-lt"/>
              </a:rPr>
              <a:t>Đi sâu hơn: Khóa học </a:t>
            </a:r>
            <a:r>
              <a:rPr lang="vi-VN" sz="1600" b="1" i="1" u="none" strike="noStrike" dirty="0">
                <a:solidFill>
                  <a:srgbClr val="008CFF"/>
                </a:solidFill>
                <a:effectLst/>
                <a:latin typeface="+mj-lt"/>
                <a:hlinkClick r:id="rId2"/>
              </a:rPr>
              <a:t>Khoa học dữ liệu</a:t>
            </a:r>
            <a:r>
              <a:rPr lang="vi-VN" sz="1600" b="1" i="1" dirty="0">
                <a:effectLst/>
                <a:latin typeface="+mj-lt"/>
              </a:rPr>
              <a:t> của chúng tôi là bước tiếp theo của bạn. Đăng ký ngay và biến hiểu biết của bạn thành chuyên môn thực tế.</a:t>
            </a:r>
            <a:endParaRPr lang="vi-VN" sz="1600" b="0" dirty="0">
              <a:effectLst/>
              <a:latin typeface="+mj-lt"/>
            </a:endParaRPr>
          </a:p>
          <a:p>
            <a:r>
              <a:rPr lang="vi-VN" sz="1600" b="1" dirty="0">
                <a:solidFill>
                  <a:srgbClr val="1A2C47"/>
                </a:solidFill>
                <a:effectLst/>
                <a:latin typeface="+mj-lt"/>
              </a:rPr>
              <a:t>Nhược điểm của thuật toán tăng trưởng FP</a:t>
            </a:r>
          </a:p>
          <a:p>
            <a:r>
              <a:rPr lang="vi-VN" sz="1600" b="0" dirty="0">
                <a:effectLst/>
                <a:latin typeface="+mj-lt"/>
              </a:rPr>
              <a:t>Mặc dù thuật toán FP </a:t>
            </a:r>
            <a:r>
              <a:rPr lang="vi-VN" sz="1600" b="0" dirty="0" err="1">
                <a:effectLst/>
                <a:latin typeface="+mj-lt"/>
              </a:rPr>
              <a:t>Growth</a:t>
            </a:r>
            <a:r>
              <a:rPr lang="vi-VN" sz="1600" b="0" dirty="0">
                <a:effectLst/>
                <a:latin typeface="+mj-lt"/>
              </a:rPr>
              <a:t> trong khai thác dữ liệu có một số ưu điểm nhưng nó cũng có một số hạn chế và nhược điểm như được đề cập dưới đây:</a:t>
            </a:r>
          </a:p>
          <a:p>
            <a:pPr>
              <a:buFont typeface="Arial" panose="020B0604020202020204" pitchFamily="34" charset="0"/>
              <a:buChar char="•"/>
            </a:pPr>
            <a:r>
              <a:rPr lang="vi-VN" sz="1600" b="1" dirty="0">
                <a:effectLst/>
                <a:latin typeface="+mj-lt"/>
              </a:rPr>
              <a:t>Tiêu thụ bộ nhớ:</a:t>
            </a:r>
            <a:br>
              <a:rPr lang="vi-VN" sz="1600" b="0" dirty="0">
                <a:effectLst/>
                <a:latin typeface="+mj-lt"/>
              </a:rPr>
            </a:br>
            <a:r>
              <a:rPr lang="vi-VN" sz="1600" b="0" dirty="0">
                <a:effectLst/>
                <a:latin typeface="+mj-lt"/>
              </a:rPr>
              <a:t>Mặc dù thuật toán FP </a:t>
            </a:r>
            <a:r>
              <a:rPr lang="vi-VN" sz="1600" b="0" dirty="0" err="1">
                <a:effectLst/>
                <a:latin typeface="+mj-lt"/>
              </a:rPr>
              <a:t>Growth</a:t>
            </a:r>
            <a:r>
              <a:rPr lang="vi-VN" sz="1600" b="0" dirty="0">
                <a:effectLst/>
                <a:latin typeface="+mj-lt"/>
              </a:rPr>
              <a:t> tiết kiệm bộ nhớ hơn các thuật toán khai thác tập mục thường xuyên khác, việc lưu trữ FP-</a:t>
            </a:r>
            <a:r>
              <a:rPr lang="vi-VN" sz="1600" b="0" dirty="0" err="1">
                <a:effectLst/>
                <a:latin typeface="+mj-lt"/>
              </a:rPr>
              <a:t>Tree</a:t>
            </a:r>
            <a:r>
              <a:rPr lang="vi-VN" sz="1600" b="0" dirty="0">
                <a:effectLst/>
                <a:latin typeface="+mj-lt"/>
              </a:rPr>
              <a:t> và cơ sở mẫu có điều kiện vẫn có thể yêu cầu một lượng bộ nhớ đáng kể, đặc biệt là đối với các tập dữ liệu lớn.</a:t>
            </a:r>
          </a:p>
          <a:p>
            <a:pPr>
              <a:buFont typeface="Arial" panose="020B0604020202020204" pitchFamily="34" charset="0"/>
              <a:buChar char="•"/>
            </a:pPr>
            <a:r>
              <a:rPr lang="vi-VN" sz="1600" b="1" dirty="0">
                <a:effectLst/>
                <a:latin typeface="+mj-lt"/>
              </a:rPr>
              <a:t>Triển khai phức tạp:</a:t>
            </a:r>
            <a:br>
              <a:rPr lang="vi-VN" sz="1600" b="0" dirty="0">
                <a:effectLst/>
                <a:latin typeface="+mj-lt"/>
              </a:rPr>
            </a:br>
            <a:r>
              <a:rPr lang="vi-VN" sz="1600" b="0" dirty="0">
                <a:effectLst/>
                <a:latin typeface="+mj-lt"/>
              </a:rPr>
              <a:t>Thuật toán FP </a:t>
            </a:r>
            <a:r>
              <a:rPr lang="vi-VN" sz="1600" b="0" dirty="0" err="1">
                <a:effectLst/>
                <a:latin typeface="+mj-lt"/>
              </a:rPr>
              <a:t>Growth</a:t>
            </a:r>
            <a:r>
              <a:rPr lang="vi-VN" sz="1600" b="0" dirty="0">
                <a:effectLst/>
                <a:latin typeface="+mj-lt"/>
              </a:rPr>
              <a:t> phức tạp hơn các thuật toán khai thác tập mục thường xuyên khác, khiến việc hiểu và triển khai trở nên khó khăn hơn.</a:t>
            </a:r>
          </a:p>
          <a:p>
            <a:endParaRPr lang="en-US" sz="1600" dirty="0">
              <a:latin typeface="+mj-lt"/>
            </a:endParaRPr>
          </a:p>
        </p:txBody>
      </p:sp>
    </p:spTree>
    <p:extLst>
      <p:ext uri="{BB962C8B-B14F-4D97-AF65-F5344CB8AC3E}">
        <p14:creationId xmlns:p14="http://schemas.microsoft.com/office/powerpoint/2010/main" val="225545627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138615" y="16596"/>
            <a:ext cx="4572000" cy="6858000"/>
          </a:xfrm>
          <a:prstGeom prst="rect">
            <a:avLst/>
          </a:prstGeom>
        </p:spPr>
      </p:pic>
      <p:sp>
        <p:nvSpPr>
          <p:cNvPr id="3" name="Text 0"/>
          <p:cNvSpPr/>
          <p:nvPr/>
        </p:nvSpPr>
        <p:spPr>
          <a:xfrm>
            <a:off x="584249" y="780023"/>
            <a:ext cx="5116215" cy="620217"/>
          </a:xfrm>
          <a:prstGeom prst="rect">
            <a:avLst/>
          </a:prstGeom>
          <a:noFill/>
          <a:ln/>
        </p:spPr>
        <p:txBody>
          <a:bodyPr wrap="none" lIns="0" tIns="0" rIns="0" bIns="0" rtlCol="0" anchor="t"/>
          <a:lstStyle/>
          <a:p>
            <a:pPr>
              <a:lnSpc>
                <a:spcPts val="4875"/>
              </a:lnSpc>
            </a:pPr>
            <a:r>
              <a:rPr lang="en-US" sz="4000" b="1" dirty="0">
                <a:solidFill>
                  <a:srgbClr val="000000"/>
                </a:solidFill>
                <a:latin typeface="Times New Roman" panose="02020603050405020304" pitchFamily="18" charset="0"/>
                <a:ea typeface="Petrona Bold" pitchFamily="34" charset="-122"/>
                <a:cs typeface="Times New Roman" panose="02020603050405020304" pitchFamily="18" charset="0"/>
              </a:rPr>
              <a:t>Thuật Toán FP-Growth</a:t>
            </a:r>
            <a:endParaRPr lang="en-US" sz="4000" dirty="0">
              <a:latin typeface="Times New Roman" panose="02020603050405020304" pitchFamily="18" charset="0"/>
              <a:cs typeface="Times New Roman" panose="02020603050405020304" pitchFamily="18" charset="0"/>
            </a:endParaRPr>
          </a:p>
        </p:txBody>
      </p:sp>
      <p:sp>
        <p:nvSpPr>
          <p:cNvPr id="4" name="Text 1"/>
          <p:cNvSpPr/>
          <p:nvPr/>
        </p:nvSpPr>
        <p:spPr>
          <a:xfrm>
            <a:off x="661491" y="1725911"/>
            <a:ext cx="2480866" cy="310058"/>
          </a:xfrm>
          <a:prstGeom prst="rect">
            <a:avLst/>
          </a:prstGeom>
          <a:noFill/>
          <a:ln/>
        </p:spPr>
        <p:txBody>
          <a:bodyPr wrap="none" lIns="0" tIns="0" rIns="0" bIns="0" rtlCol="0" anchor="t"/>
          <a:lstStyle/>
          <a:p>
            <a:pPr>
              <a:lnSpc>
                <a:spcPts val="2417"/>
              </a:lnSpc>
            </a:pPr>
            <a:r>
              <a:rPr lang="en-US" sz="2400" b="1" dirty="0">
                <a:solidFill>
                  <a:srgbClr val="000000"/>
                </a:solidFill>
                <a:latin typeface="Times New Roman" panose="02020603050405020304" pitchFamily="18" charset="0"/>
                <a:ea typeface="Petrona Bold" pitchFamily="34" charset="-122"/>
                <a:cs typeface="Times New Roman" panose="02020603050405020304" pitchFamily="18" charset="0"/>
              </a:rPr>
              <a:t>Hiệu Quả</a:t>
            </a:r>
            <a:endParaRPr lang="en-US" sz="2400" dirty="0">
              <a:latin typeface="Times New Roman" panose="02020603050405020304" pitchFamily="18" charset="0"/>
              <a:cs typeface="Times New Roman" panose="02020603050405020304" pitchFamily="18" charset="0"/>
            </a:endParaRPr>
          </a:p>
        </p:txBody>
      </p:sp>
      <p:sp>
        <p:nvSpPr>
          <p:cNvPr id="5" name="Text 2"/>
          <p:cNvSpPr/>
          <p:nvPr/>
        </p:nvSpPr>
        <p:spPr>
          <a:xfrm>
            <a:off x="584249" y="2108345"/>
            <a:ext cx="3018759" cy="1514473"/>
          </a:xfrm>
          <a:prstGeom prst="rect">
            <a:avLst/>
          </a:prstGeom>
          <a:noFill/>
          <a:ln/>
        </p:spPr>
        <p:txBody>
          <a:bodyPr wrap="square" lIns="0" tIns="0" rIns="0" bIns="0" rtlCol="0" anchor="t"/>
          <a:lstStyle/>
          <a:p>
            <a:pPr>
              <a:lnSpc>
                <a:spcPts val="2375"/>
              </a:lnSpc>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FP-Growth là thuật toán khai phá luật kết hợp hiệu quả, không sinh tập ứng viên như Apriori.</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584249" y="3737553"/>
            <a:ext cx="2917924" cy="907257"/>
          </a:xfrm>
          <a:prstGeom prst="rect">
            <a:avLst/>
          </a:prstGeom>
          <a:noFill/>
          <a:ln/>
        </p:spPr>
        <p:txBody>
          <a:bodyPr wrap="square" lIns="0" tIns="0" rIns="0" bIns="0" rtlCol="0" anchor="t"/>
          <a:lstStyle/>
          <a:p>
            <a:pPr>
              <a:lnSpc>
                <a:spcPts val="2375"/>
              </a:lnSpc>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Thuật toán giúp tiết kiệm thời gian và bộ nhớ, xử lý tốt dữ liệu lớn.</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4339222" y="1751923"/>
            <a:ext cx="2480866" cy="310058"/>
          </a:xfrm>
          <a:prstGeom prst="rect">
            <a:avLst/>
          </a:prstGeom>
          <a:noFill/>
          <a:ln/>
        </p:spPr>
        <p:txBody>
          <a:bodyPr wrap="none" lIns="0" tIns="0" rIns="0" bIns="0" rtlCol="0" anchor="t"/>
          <a:lstStyle/>
          <a:p>
            <a:pPr>
              <a:lnSpc>
                <a:spcPts val="2417"/>
              </a:lnSpc>
            </a:pPr>
            <a:r>
              <a:rPr lang="en-US" sz="2400" b="1" dirty="0">
                <a:solidFill>
                  <a:srgbClr val="000000"/>
                </a:solidFill>
                <a:latin typeface="Times New Roman" panose="02020603050405020304" pitchFamily="18" charset="0"/>
                <a:ea typeface="Petrona Bold" pitchFamily="34" charset="-122"/>
                <a:cs typeface="Times New Roman" panose="02020603050405020304" pitchFamily="18" charset="0"/>
              </a:rPr>
              <a:t>Ứng Dụng</a:t>
            </a:r>
            <a:endParaRPr lang="en-US" sz="2400" dirty="0">
              <a:latin typeface="Times New Roman" panose="02020603050405020304" pitchFamily="18" charset="0"/>
              <a:cs typeface="Times New Roman" panose="02020603050405020304" pitchFamily="18" charset="0"/>
            </a:endParaRPr>
          </a:p>
        </p:txBody>
      </p:sp>
      <p:sp>
        <p:nvSpPr>
          <p:cNvPr id="8" name="Text 5"/>
          <p:cNvSpPr/>
          <p:nvPr/>
        </p:nvSpPr>
        <p:spPr>
          <a:xfrm>
            <a:off x="4339221" y="2145131"/>
            <a:ext cx="3167047" cy="907257"/>
          </a:xfrm>
          <a:prstGeom prst="rect">
            <a:avLst/>
          </a:prstGeom>
          <a:noFill/>
          <a:ln/>
        </p:spPr>
        <p:txBody>
          <a:bodyPr wrap="square" lIns="0" tIns="0" rIns="0" bIns="0" rtlCol="0" anchor="t"/>
          <a:lstStyle/>
          <a:p>
            <a:pPr>
              <a:lnSpc>
                <a:spcPts val="2375"/>
              </a:lnSpc>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Ứng dụng trong phân tích giỏ hàng, gợi ý sản phẩm và tối ưu kinh doanh thương mại điện tử.</a:t>
            </a:r>
            <a:endParaRPr lang="en-US" sz="2000" dirty="0">
              <a:latin typeface="Times New Roman" panose="02020603050405020304" pitchFamily="18" charset="0"/>
              <a:cs typeface="Times New Roman" panose="02020603050405020304" pitchFamily="18" charset="0"/>
            </a:endParaRPr>
          </a:p>
        </p:txBody>
      </p:sp>
      <p:sp>
        <p:nvSpPr>
          <p:cNvPr id="9" name="Text 6"/>
          <p:cNvSpPr/>
          <p:nvPr/>
        </p:nvSpPr>
        <p:spPr>
          <a:xfrm>
            <a:off x="4434344" y="3586345"/>
            <a:ext cx="2917924" cy="1209675"/>
          </a:xfrm>
          <a:prstGeom prst="rect">
            <a:avLst/>
          </a:prstGeom>
          <a:noFill/>
          <a:ln/>
        </p:spPr>
        <p:txBody>
          <a:bodyPr wrap="square" lIns="0" tIns="0" rIns="0" bIns="0" rtlCol="0" anchor="t"/>
          <a:lstStyle/>
          <a:p>
            <a:pPr>
              <a:lnSpc>
                <a:spcPts val="2375"/>
              </a:lnSpc>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Ngoài ra, FP-Growth còn hỗ trợ phát hiện gian lận, chẩn đoán y tế và phân tích hành vi người dùng.</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11765"/>
            <a:ext cx="12203460" cy="6869765"/>
          </a:xfrm>
          <a:prstGeom prst="rect">
            <a:avLst/>
          </a:prstGeom>
          <a:gradFill>
            <a:gsLst>
              <a:gs pos="0">
                <a:schemeClr val="accent1"/>
              </a:gs>
              <a:gs pos="100000">
                <a:schemeClr val="accent1">
                  <a:lumMod val="20000"/>
                  <a:lumOff val="80000"/>
                </a:schemeClr>
              </a:gs>
            </a:gsLst>
            <a:lin ang="156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11630" y="554397"/>
            <a:ext cx="11168739" cy="5822205"/>
          </a:xfrm>
          <a:prstGeom prst="roundRect">
            <a:avLst>
              <a:gd name="adj" fmla="val 0"/>
            </a:avLst>
          </a:prstGeom>
          <a:gradFill>
            <a:gsLst>
              <a:gs pos="0">
                <a:schemeClr val="accent1">
                  <a:lumMod val="20000"/>
                  <a:lumOff val="80000"/>
                </a:schemeClr>
              </a:gs>
              <a:gs pos="51000">
                <a:schemeClr val="bg1"/>
              </a:gs>
              <a:gs pos="100000">
                <a:schemeClr val="bg1">
                  <a:alpha val="47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24193" y="5209097"/>
            <a:ext cx="3676954" cy="405028"/>
          </a:xfrm>
          <a:prstGeom prst="roundRect">
            <a:avLst>
              <a:gd name="adj" fmla="val 50000"/>
            </a:avLst>
          </a:prstGeom>
          <a:gradFill>
            <a:gsLst>
              <a:gs pos="11000">
                <a:schemeClr val="accent1">
                  <a:lumMod val="75000"/>
                  <a:alpha val="0"/>
                </a:schemeClr>
              </a:gs>
              <a:gs pos="100000">
                <a:schemeClr val="accent1">
                  <a:lumMod val="60000"/>
                  <a:lumOff val="40000"/>
                </a:schemeClr>
              </a:gs>
            </a:gsLst>
            <a:lin ang="7800000" scaled="0"/>
          </a:grad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948273" y="5232663"/>
            <a:ext cx="2399502" cy="357896"/>
          </a:xfrm>
          <a:prstGeom prst="rect">
            <a:avLst/>
          </a:prstGeom>
          <a:noFill/>
          <a:ln>
            <a:noFill/>
          </a:ln>
        </p:spPr>
        <p:txBody>
          <a:bodyPr vert="horz" wrap="square" lIns="91440" tIns="45720" rIns="91440" bIns="45720" rtlCol="0" anchor="t"/>
          <a:lstStyle/>
          <a:p>
            <a:pPr algn="l">
              <a:lnSpc>
                <a:spcPct val="110000"/>
              </a:lnSpc>
            </a:pPr>
            <a:r>
              <a:rPr kumimoji="1" lang="en-US" altLang="zh-CN" sz="1800">
                <a:ln w="12700">
                  <a:noFill/>
                </a:ln>
                <a:solidFill>
                  <a:srgbClr val="0F6FC6">
                    <a:alpha val="100000"/>
                  </a:srgbClr>
                </a:solidFill>
                <a:latin typeface="Source Han Sans"/>
                <a:ea typeface="Source Han Sans"/>
                <a:cs typeface="Source Han Sans"/>
              </a:rPr>
              <a:t>Powerpoint design</a:t>
            </a:r>
            <a:endParaRPr kumimoji="1" lang="zh-CN" altLang="en-US"/>
          </a:p>
        </p:txBody>
      </p:sp>
      <p:cxnSp>
        <p:nvCxnSpPr>
          <p:cNvPr id="6" name="标题 1"/>
          <p:cNvCxnSpPr/>
          <p:nvPr/>
        </p:nvCxnSpPr>
        <p:spPr>
          <a:xfrm>
            <a:off x="3258346" y="5411611"/>
            <a:ext cx="1118074" cy="0"/>
          </a:xfrm>
          <a:prstGeom prst="straightConnector1">
            <a:avLst/>
          </a:prstGeom>
          <a:noFill/>
          <a:ln w="19050" cap="sq">
            <a:solidFill>
              <a:schemeClr val="accent1">
                <a:lumMod val="40000"/>
                <a:lumOff val="60000"/>
              </a:schemeClr>
            </a:solidFill>
            <a:prstDash val="solid"/>
            <a:miter/>
            <a:tailEnd type="triangle"/>
          </a:ln>
        </p:spPr>
      </p:cxnSp>
      <p:cxnSp>
        <p:nvCxnSpPr>
          <p:cNvPr id="7" name="标题 1"/>
          <p:cNvCxnSpPr/>
          <p:nvPr/>
        </p:nvCxnSpPr>
        <p:spPr>
          <a:xfrm>
            <a:off x="3258346" y="1318174"/>
            <a:ext cx="3835459" cy="0"/>
          </a:xfrm>
          <a:prstGeom prst="straightConnector1">
            <a:avLst/>
          </a:prstGeom>
          <a:noFill/>
          <a:ln w="19050" cap="sq">
            <a:solidFill>
              <a:schemeClr val="accent1"/>
            </a:solidFill>
            <a:prstDash val="solid"/>
            <a:miter/>
            <a:tailEnd type="triangle"/>
          </a:ln>
        </p:spPr>
      </p:cxnSp>
      <p:sp>
        <p:nvSpPr>
          <p:cNvPr id="8" name="标题 1"/>
          <p:cNvSpPr txBox="1"/>
          <p:nvPr/>
        </p:nvSpPr>
        <p:spPr>
          <a:xfrm rot="5400000">
            <a:off x="1477243" y="47690"/>
            <a:ext cx="609742" cy="2540968"/>
          </a:xfrm>
          <a:prstGeom prst="round2SameRect">
            <a:avLst>
              <a:gd name="adj1" fmla="val 50000"/>
              <a:gd name="adj2" fmla="val 0"/>
            </a:avLst>
          </a:prstGeom>
          <a:gradFill>
            <a:gsLst>
              <a:gs pos="0">
                <a:schemeClr val="accent1"/>
              </a:gs>
              <a:gs pos="100000">
                <a:schemeClr val="accent1">
                  <a:lumMod val="20000"/>
                  <a:lumOff val="80000"/>
                </a:schemeClr>
              </a:gs>
            </a:gsLst>
            <a:lin ang="156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flipH="1">
            <a:off x="979201" y="6032352"/>
            <a:ext cx="773400" cy="261248"/>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16200000">
            <a:off x="6689606" y="1385836"/>
            <a:ext cx="5822204" cy="4159322"/>
          </a:xfrm>
          <a:prstGeom prst="round2SameRect">
            <a:avLst>
              <a:gd name="adj1" fmla="val 50000"/>
              <a:gd name="adj2" fmla="val 0"/>
            </a:avLst>
          </a:prstGeom>
          <a:gradFill>
            <a:gsLst>
              <a:gs pos="31000">
                <a:schemeClr val="accent1">
                  <a:lumMod val="60000"/>
                  <a:lumOff val="40000"/>
                </a:schemeClr>
              </a:gs>
              <a:gs pos="99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973681" y="1279171"/>
            <a:ext cx="4468570" cy="4468570"/>
          </a:xfrm>
          <a:prstGeom prst="ellipse">
            <a:avLst/>
          </a:prstGeom>
          <a:solidFill>
            <a:schemeClr val="bg1"/>
          </a:solidFill>
          <a:ln w="254000" cap="sq">
            <a:gradFill>
              <a:gsLst>
                <a:gs pos="0">
                  <a:schemeClr val="accent1">
                    <a:lumMod val="20000"/>
                    <a:lumOff val="80000"/>
                  </a:schemeClr>
                </a:gs>
                <a:gs pos="41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pic>
        <p:nvPicPr>
          <p:cNvPr id="13" name="Hình ảnh 12"/>
          <p:cNvPicPr>
            <a:picLocks noChangeAspect="1"/>
          </p:cNvPicPr>
          <p:nvPr/>
        </p:nvPicPr>
        <p:blipFill>
          <a:blip r:embed="rId2">
            <a:alphaModFix/>
          </a:blip>
          <a:srcRect l="13244" r="9559"/>
          <a:stretch>
            <a:fillRect/>
          </a:stretch>
        </p:blipFill>
        <p:spPr>
          <a:xfrm>
            <a:off x="7083873" y="2261976"/>
            <a:ext cx="4218519" cy="3062559"/>
          </a:xfrm>
          <a:custGeom>
            <a:avLst/>
            <a:gdLst>
              <a:gd name="connsiteX0" fmla="*/ 600927 w 6000112"/>
              <a:gd name="connsiteY0" fmla="*/ 0 h 4355960"/>
              <a:gd name="connsiteX1" fmla="*/ 5399186 w 6000112"/>
              <a:gd name="connsiteY1" fmla="*/ 0 h 4355960"/>
              <a:gd name="connsiteX2" fmla="*/ 5487750 w 6000112"/>
              <a:gd name="connsiteY2" fmla="*/ 118435 h 4355960"/>
              <a:gd name="connsiteX3" fmla="*/ 6000112 w 6000112"/>
              <a:gd name="connsiteY3" fmla="*/ 1795795 h 4355960"/>
              <a:gd name="connsiteX4" fmla="*/ 4677416 w 6000112"/>
              <a:gd name="connsiteY4" fmla="*/ 4283489 h 4355960"/>
              <a:gd name="connsiteX5" fmla="*/ 4558124 w 6000112"/>
              <a:gd name="connsiteY5" fmla="*/ 4355960 h 4355960"/>
              <a:gd name="connsiteX6" fmla="*/ 1441988 w 6000112"/>
              <a:gd name="connsiteY6" fmla="*/ 4355960 h 4355960"/>
              <a:gd name="connsiteX7" fmla="*/ 1322696 w 6000112"/>
              <a:gd name="connsiteY7" fmla="*/ 4283489 h 4355960"/>
              <a:gd name="connsiteX8" fmla="*/ 0 w 6000112"/>
              <a:gd name="connsiteY8" fmla="*/ 1795795 h 4355960"/>
              <a:gd name="connsiteX9" fmla="*/ 512363 w 6000112"/>
              <a:gd name="connsiteY9" fmla="*/ 118435 h 4355960"/>
            </a:gdLst>
            <a:ahLst/>
            <a:cxnLst/>
            <a:rect l="l" t="t" r="r" b="b"/>
            <a:pathLst>
              <a:path w="6000112" h="4355960">
                <a:moveTo>
                  <a:pt x="600927" y="0"/>
                </a:moveTo>
                <a:lnTo>
                  <a:pt x="5399186" y="0"/>
                </a:lnTo>
                <a:lnTo>
                  <a:pt x="5487750" y="118435"/>
                </a:lnTo>
                <a:cubicBezTo>
                  <a:pt x="5811229" y="597247"/>
                  <a:pt x="6000112" y="1174463"/>
                  <a:pt x="6000112" y="1795795"/>
                </a:cubicBezTo>
                <a:cubicBezTo>
                  <a:pt x="6000112" y="2831348"/>
                  <a:pt x="5475436" y="3744357"/>
                  <a:pt x="4677416" y="4283489"/>
                </a:cubicBezTo>
                <a:lnTo>
                  <a:pt x="4558124" y="4355960"/>
                </a:lnTo>
                <a:lnTo>
                  <a:pt x="1441988" y="4355960"/>
                </a:lnTo>
                <a:lnTo>
                  <a:pt x="1322696" y="4283489"/>
                </a:lnTo>
                <a:cubicBezTo>
                  <a:pt x="524676" y="3744357"/>
                  <a:pt x="0" y="2831348"/>
                  <a:pt x="0" y="1795795"/>
                </a:cubicBezTo>
                <a:cubicBezTo>
                  <a:pt x="0" y="1174463"/>
                  <a:pt x="188884" y="597247"/>
                  <a:pt x="512363" y="118435"/>
                </a:cubicBezTo>
                <a:close/>
              </a:path>
            </a:pathLst>
          </a:custGeom>
          <a:noFill/>
          <a:ln>
            <a:noFill/>
          </a:ln>
        </p:spPr>
      </p:pic>
      <p:sp>
        <p:nvSpPr>
          <p:cNvPr id="14" name="标题 1"/>
          <p:cNvSpPr txBox="1"/>
          <p:nvPr/>
        </p:nvSpPr>
        <p:spPr>
          <a:xfrm rot="5400000">
            <a:off x="-3140287" y="3151335"/>
            <a:ext cx="6857065" cy="554394"/>
          </a:xfrm>
          <a:prstGeom prst="round2SameRect">
            <a:avLst>
              <a:gd name="adj1" fmla="val 50000"/>
              <a:gd name="adj2"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00484" y="3247743"/>
            <a:ext cx="5320916" cy="1682032"/>
          </a:xfrm>
          <a:prstGeom prst="rect">
            <a:avLst/>
          </a:prstGeom>
          <a:noFill/>
          <a:ln cap="sq">
            <a:noFill/>
          </a:ln>
        </p:spPr>
        <p:txBody>
          <a:bodyPr vert="horz" wrap="square" lIns="0" tIns="0" rIns="0" bIns="0" rtlCol="0" anchor="t"/>
          <a:lstStyle/>
          <a:p>
            <a:pPr algn="l">
              <a:lnSpc>
                <a:spcPct val="130000"/>
              </a:lnSpc>
            </a:pPr>
            <a:r>
              <a:rPr kumimoji="1" lang="en-US" altLang="zh-CN" sz="4000">
                <a:ln w="12700">
                  <a:noFill/>
                </a:ln>
                <a:solidFill>
                  <a:srgbClr val="000000">
                    <a:alpha val="100000"/>
                  </a:srgbClr>
                </a:solidFill>
                <a:latin typeface="Source Han Sans CN Bold"/>
                <a:ea typeface="Source Han Sans CN Bold"/>
                <a:cs typeface="Source Han Sans CN Bold"/>
              </a:rPr>
              <a:t>Giới thiệu bộ dữ liệu Online Retail</a:t>
            </a:r>
            <a:endParaRPr kumimoji="1" lang="zh-CN" altLang="en-US"/>
          </a:p>
        </p:txBody>
      </p:sp>
      <p:sp>
        <p:nvSpPr>
          <p:cNvPr id="16" name="标题 1"/>
          <p:cNvSpPr txBox="1"/>
          <p:nvPr/>
        </p:nvSpPr>
        <p:spPr>
          <a:xfrm>
            <a:off x="775084" y="2294204"/>
            <a:ext cx="2895216" cy="949640"/>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6500">
                <a:ln w="12700">
                  <a:noFill/>
                </a:ln>
                <a:solidFill>
                  <a:srgbClr val="0F6FC6">
                    <a:alpha val="100000"/>
                  </a:srgbClr>
                </a:solidFill>
                <a:latin typeface="Source Han Sans CN Bold"/>
                <a:ea typeface="Source Han Sans CN Bold"/>
                <a:cs typeface="Source Han Sans CN Bold"/>
              </a:rPr>
              <a:t>PART-</a:t>
            </a:r>
            <a:endParaRPr kumimoji="1" lang="zh-CN" altLang="en-US"/>
          </a:p>
        </p:txBody>
      </p:sp>
      <p:sp>
        <p:nvSpPr>
          <p:cNvPr id="17" name="标题 1"/>
          <p:cNvSpPr txBox="1"/>
          <p:nvPr/>
        </p:nvSpPr>
        <p:spPr>
          <a:xfrm>
            <a:off x="3292202" y="1386464"/>
            <a:ext cx="2001693" cy="1861279"/>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6500" dirty="0">
                <a:ln w="12700">
                  <a:noFill/>
                </a:ln>
                <a:solidFill>
                  <a:srgbClr val="0F6FC6">
                    <a:alpha val="100000"/>
                  </a:srgbClr>
                </a:solidFill>
                <a:latin typeface="Source Han Sans CN Bold"/>
                <a:ea typeface="Source Han Sans CN Bold"/>
                <a:cs typeface="Source Han Sans CN Bold"/>
              </a:rPr>
              <a:t>05</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1461" y="0"/>
            <a:ext cx="12203460" cy="6869765"/>
          </a:xfrm>
          <a:prstGeom prst="rect">
            <a:avLst/>
          </a:prstGeom>
          <a:gradFill>
            <a:gsLst>
              <a:gs pos="0">
                <a:schemeClr val="bg1">
                  <a:alpha val="77010"/>
                </a:schemeClr>
              </a:gs>
              <a:gs pos="100000">
                <a:schemeClr val="accent1">
                  <a:lumMod val="20000"/>
                  <a:lumOff val="8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78115" y="1731278"/>
            <a:ext cx="2246086" cy="1008000"/>
          </a:xfrm>
          <a:custGeom>
            <a:avLst/>
            <a:gdLst>
              <a:gd name="connsiteX0" fmla="*/ 1952625 w 1952625"/>
              <a:gd name="connsiteY0" fmla="*/ 595503 h 876300"/>
              <a:gd name="connsiteX1" fmla="*/ 0 w 1952625"/>
              <a:gd name="connsiteY1" fmla="*/ 876300 h 876300"/>
              <a:gd name="connsiteX2" fmla="*/ 0 w 1952625"/>
              <a:gd name="connsiteY2" fmla="*/ 160211 h 876300"/>
              <a:gd name="connsiteX3" fmla="*/ 160211 w 1952625"/>
              <a:gd name="connsiteY3" fmla="*/ 0 h 876300"/>
              <a:gd name="connsiteX4" fmla="*/ 1328357 w 1952625"/>
              <a:gd name="connsiteY4" fmla="*/ 0 h 876300"/>
              <a:gd name="connsiteX5" fmla="*/ 1454753 w 1952625"/>
              <a:gd name="connsiteY5" fmla="*/ 61817 h 876300"/>
              <a:gd name="connsiteX6" fmla="*/ 1619250 w 1952625"/>
              <a:gd name="connsiteY6" fmla="*/ 285750 h 876300"/>
              <a:gd name="connsiteX7" fmla="*/ 1952625 w 1952625"/>
              <a:gd name="connsiteY7" fmla="*/ 595503 h 876300"/>
            </a:gdLst>
            <a:ahLst/>
            <a:cxnLst/>
            <a:rect l="l" t="t" r="r" b="b"/>
            <a:pathLst>
              <a:path w="1952625" h="876300">
                <a:moveTo>
                  <a:pt x="1952625" y="595503"/>
                </a:moveTo>
                <a:lnTo>
                  <a:pt x="0" y="876300"/>
                </a:lnTo>
                <a:lnTo>
                  <a:pt x="0" y="160211"/>
                </a:lnTo>
                <a:cubicBezTo>
                  <a:pt x="0" y="71729"/>
                  <a:pt x="71729" y="0"/>
                  <a:pt x="160211" y="0"/>
                </a:cubicBezTo>
                <a:lnTo>
                  <a:pt x="1328357" y="0"/>
                </a:lnTo>
                <a:cubicBezTo>
                  <a:pt x="1377763" y="12"/>
                  <a:pt x="1424407" y="22823"/>
                  <a:pt x="1454753" y="61817"/>
                </a:cubicBezTo>
                <a:lnTo>
                  <a:pt x="1619250" y="285750"/>
                </a:lnTo>
                <a:cubicBezTo>
                  <a:pt x="1701165" y="391001"/>
                  <a:pt x="1781175" y="561975"/>
                  <a:pt x="1952625" y="595503"/>
                </a:cubicBezTo>
                <a:close/>
              </a:path>
            </a:pathLst>
          </a:custGeom>
          <a:gradFill>
            <a:gsLst>
              <a:gs pos="0">
                <a:schemeClr val="accent1"/>
              </a:gs>
              <a:gs pos="90000">
                <a:schemeClr val="accent1">
                  <a:lumMod val="60000"/>
                  <a:lumOff val="40000"/>
                </a:schemeClr>
              </a:gs>
            </a:gsLst>
            <a:lin ang="0" scaled="0"/>
          </a:gra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a:off x="667941" y="2409513"/>
            <a:ext cx="3240000" cy="3060000"/>
          </a:xfrm>
          <a:prstGeom prst="roundRect">
            <a:avLst>
              <a:gd name="adj" fmla="val 6740"/>
            </a:avLst>
          </a:prstGeom>
          <a:solidFill>
            <a:schemeClr val="bg1"/>
          </a:solidFill>
          <a:ln cap="sq">
            <a:noFill/>
            <a:prstDash val="solid"/>
            <a:miter/>
          </a:ln>
          <a:effectLst>
            <a:outerShdw blurRad="317500" dir="5400000" algn="ctr"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912839" y="1912331"/>
            <a:ext cx="1415332" cy="360000"/>
          </a:xfrm>
          <a:prstGeom prst="rect">
            <a:avLst/>
          </a:prstGeom>
          <a:noFill/>
          <a:ln>
            <a:noFill/>
          </a:ln>
        </p:spPr>
        <p:txBody>
          <a:bodyPr vert="horz" wrap="square" lIns="0" tIns="0" rIns="0" bIns="0" rtlCol="0" anchor="ctr"/>
          <a:lstStyle/>
          <a:p>
            <a:pPr algn="l">
              <a:lnSpc>
                <a:spcPct val="110000"/>
              </a:lnSpc>
            </a:pPr>
            <a:r>
              <a:rPr kumimoji="1" lang="en-US" altLang="zh-CN" sz="2400">
                <a:ln w="12700">
                  <a:noFill/>
                </a:ln>
                <a:solidFill>
                  <a:srgbClr val="FFFFFF">
                    <a:alpha val="100000"/>
                  </a:srgbClr>
                </a:solidFill>
                <a:latin typeface="OPPOSans H"/>
                <a:ea typeface="OPPOSans H"/>
                <a:cs typeface="OPPOSans H"/>
              </a:rPr>
              <a:t>Part 01</a:t>
            </a:r>
            <a:endParaRPr kumimoji="1" lang="zh-CN" altLang="en-US"/>
          </a:p>
        </p:txBody>
      </p:sp>
      <p:sp>
        <p:nvSpPr>
          <p:cNvPr id="6" name="标题 1"/>
          <p:cNvSpPr txBox="1"/>
          <p:nvPr/>
        </p:nvSpPr>
        <p:spPr>
          <a:xfrm>
            <a:off x="4474588" y="1731278"/>
            <a:ext cx="2246086" cy="1008000"/>
          </a:xfrm>
          <a:custGeom>
            <a:avLst/>
            <a:gdLst>
              <a:gd name="connsiteX0" fmla="*/ 1952625 w 1952625"/>
              <a:gd name="connsiteY0" fmla="*/ 595503 h 876300"/>
              <a:gd name="connsiteX1" fmla="*/ 0 w 1952625"/>
              <a:gd name="connsiteY1" fmla="*/ 876300 h 876300"/>
              <a:gd name="connsiteX2" fmla="*/ 0 w 1952625"/>
              <a:gd name="connsiteY2" fmla="*/ 160211 h 876300"/>
              <a:gd name="connsiteX3" fmla="*/ 160211 w 1952625"/>
              <a:gd name="connsiteY3" fmla="*/ 0 h 876300"/>
              <a:gd name="connsiteX4" fmla="*/ 1328357 w 1952625"/>
              <a:gd name="connsiteY4" fmla="*/ 0 h 876300"/>
              <a:gd name="connsiteX5" fmla="*/ 1454753 w 1952625"/>
              <a:gd name="connsiteY5" fmla="*/ 61817 h 876300"/>
              <a:gd name="connsiteX6" fmla="*/ 1619250 w 1952625"/>
              <a:gd name="connsiteY6" fmla="*/ 285750 h 876300"/>
              <a:gd name="connsiteX7" fmla="*/ 1952625 w 1952625"/>
              <a:gd name="connsiteY7" fmla="*/ 595503 h 876300"/>
            </a:gdLst>
            <a:ahLst/>
            <a:cxnLst/>
            <a:rect l="l" t="t" r="r" b="b"/>
            <a:pathLst>
              <a:path w="1952625" h="876300">
                <a:moveTo>
                  <a:pt x="1952625" y="595503"/>
                </a:moveTo>
                <a:lnTo>
                  <a:pt x="0" y="876300"/>
                </a:lnTo>
                <a:lnTo>
                  <a:pt x="0" y="160211"/>
                </a:lnTo>
                <a:cubicBezTo>
                  <a:pt x="0" y="71729"/>
                  <a:pt x="71729" y="0"/>
                  <a:pt x="160211" y="0"/>
                </a:cubicBezTo>
                <a:lnTo>
                  <a:pt x="1328357" y="0"/>
                </a:lnTo>
                <a:cubicBezTo>
                  <a:pt x="1377763" y="12"/>
                  <a:pt x="1424407" y="22823"/>
                  <a:pt x="1454753" y="61817"/>
                </a:cubicBezTo>
                <a:lnTo>
                  <a:pt x="1619250" y="285750"/>
                </a:lnTo>
                <a:cubicBezTo>
                  <a:pt x="1701165" y="391001"/>
                  <a:pt x="1781175" y="561975"/>
                  <a:pt x="1952625" y="595503"/>
                </a:cubicBezTo>
                <a:close/>
              </a:path>
            </a:pathLst>
          </a:custGeom>
          <a:gradFill>
            <a:gsLst>
              <a:gs pos="0">
                <a:schemeClr val="accent1"/>
              </a:gs>
              <a:gs pos="90000">
                <a:schemeClr val="accent1">
                  <a:lumMod val="60000"/>
                  <a:lumOff val="40000"/>
                </a:schemeClr>
              </a:gs>
            </a:gsLst>
            <a:lin ang="0" scaled="0"/>
          </a:gra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4473421" y="2409513"/>
            <a:ext cx="3240000" cy="3060000"/>
          </a:xfrm>
          <a:prstGeom prst="roundRect">
            <a:avLst>
              <a:gd name="adj" fmla="val 6740"/>
            </a:avLst>
          </a:prstGeom>
          <a:solidFill>
            <a:schemeClr val="bg1"/>
          </a:solidFill>
          <a:ln cap="sq">
            <a:noFill/>
            <a:prstDash val="solid"/>
            <a:miter/>
          </a:ln>
          <a:effectLst>
            <a:outerShdw blurRad="317500" dir="5400000" algn="ctr"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718319" y="1912331"/>
            <a:ext cx="1415332" cy="360000"/>
          </a:xfrm>
          <a:prstGeom prst="rect">
            <a:avLst/>
          </a:prstGeom>
          <a:noFill/>
          <a:ln>
            <a:noFill/>
          </a:ln>
        </p:spPr>
        <p:txBody>
          <a:bodyPr vert="horz" wrap="square" lIns="0" tIns="0" rIns="0" bIns="0" rtlCol="0" anchor="ctr"/>
          <a:lstStyle/>
          <a:p>
            <a:pPr algn="l">
              <a:lnSpc>
                <a:spcPct val="110000"/>
              </a:lnSpc>
            </a:pPr>
            <a:r>
              <a:rPr kumimoji="1" lang="en-US" altLang="zh-CN" sz="2400">
                <a:ln w="12700">
                  <a:noFill/>
                </a:ln>
                <a:solidFill>
                  <a:srgbClr val="FFFFFF">
                    <a:alpha val="100000"/>
                  </a:srgbClr>
                </a:solidFill>
                <a:latin typeface="OPPOSans H"/>
                <a:ea typeface="OPPOSans H"/>
                <a:cs typeface="OPPOSans H"/>
              </a:rPr>
              <a:t>Part 02</a:t>
            </a:r>
            <a:endParaRPr kumimoji="1" lang="zh-CN" altLang="en-US"/>
          </a:p>
        </p:txBody>
      </p:sp>
      <p:sp>
        <p:nvSpPr>
          <p:cNvPr id="9" name="标题 1"/>
          <p:cNvSpPr txBox="1"/>
          <p:nvPr/>
        </p:nvSpPr>
        <p:spPr>
          <a:xfrm>
            <a:off x="8280067" y="1731278"/>
            <a:ext cx="2246086" cy="1008000"/>
          </a:xfrm>
          <a:custGeom>
            <a:avLst/>
            <a:gdLst>
              <a:gd name="connsiteX0" fmla="*/ 1952625 w 1952625"/>
              <a:gd name="connsiteY0" fmla="*/ 595503 h 876300"/>
              <a:gd name="connsiteX1" fmla="*/ 0 w 1952625"/>
              <a:gd name="connsiteY1" fmla="*/ 876300 h 876300"/>
              <a:gd name="connsiteX2" fmla="*/ 0 w 1952625"/>
              <a:gd name="connsiteY2" fmla="*/ 160211 h 876300"/>
              <a:gd name="connsiteX3" fmla="*/ 160211 w 1952625"/>
              <a:gd name="connsiteY3" fmla="*/ 0 h 876300"/>
              <a:gd name="connsiteX4" fmla="*/ 1328357 w 1952625"/>
              <a:gd name="connsiteY4" fmla="*/ 0 h 876300"/>
              <a:gd name="connsiteX5" fmla="*/ 1454753 w 1952625"/>
              <a:gd name="connsiteY5" fmla="*/ 61817 h 876300"/>
              <a:gd name="connsiteX6" fmla="*/ 1619250 w 1952625"/>
              <a:gd name="connsiteY6" fmla="*/ 285750 h 876300"/>
              <a:gd name="connsiteX7" fmla="*/ 1952625 w 1952625"/>
              <a:gd name="connsiteY7" fmla="*/ 595503 h 876300"/>
            </a:gdLst>
            <a:ahLst/>
            <a:cxnLst/>
            <a:rect l="l" t="t" r="r" b="b"/>
            <a:pathLst>
              <a:path w="1952625" h="876300">
                <a:moveTo>
                  <a:pt x="1952625" y="595503"/>
                </a:moveTo>
                <a:lnTo>
                  <a:pt x="0" y="876300"/>
                </a:lnTo>
                <a:lnTo>
                  <a:pt x="0" y="160211"/>
                </a:lnTo>
                <a:cubicBezTo>
                  <a:pt x="0" y="71729"/>
                  <a:pt x="71729" y="0"/>
                  <a:pt x="160211" y="0"/>
                </a:cubicBezTo>
                <a:lnTo>
                  <a:pt x="1328357" y="0"/>
                </a:lnTo>
                <a:cubicBezTo>
                  <a:pt x="1377763" y="12"/>
                  <a:pt x="1424407" y="22823"/>
                  <a:pt x="1454753" y="61817"/>
                </a:cubicBezTo>
                <a:lnTo>
                  <a:pt x="1619250" y="285750"/>
                </a:lnTo>
                <a:cubicBezTo>
                  <a:pt x="1701165" y="391001"/>
                  <a:pt x="1781175" y="561975"/>
                  <a:pt x="1952625" y="595503"/>
                </a:cubicBezTo>
                <a:close/>
              </a:path>
            </a:pathLst>
          </a:custGeom>
          <a:gradFill>
            <a:gsLst>
              <a:gs pos="0">
                <a:schemeClr val="accent1"/>
              </a:gs>
              <a:gs pos="90000">
                <a:schemeClr val="accent1">
                  <a:lumMod val="60000"/>
                  <a:lumOff val="40000"/>
                </a:schemeClr>
              </a:gs>
            </a:gsLst>
            <a:lin ang="0" scaled="0"/>
          </a:gra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8278900" y="2409513"/>
            <a:ext cx="3240000" cy="3060000"/>
          </a:xfrm>
          <a:prstGeom prst="roundRect">
            <a:avLst>
              <a:gd name="adj" fmla="val 6740"/>
            </a:avLst>
          </a:prstGeom>
          <a:solidFill>
            <a:schemeClr val="bg1"/>
          </a:solidFill>
          <a:ln cap="sq">
            <a:noFill/>
            <a:prstDash val="solid"/>
            <a:miter/>
          </a:ln>
          <a:effectLst>
            <a:outerShdw blurRad="317500" dir="5400000" algn="ctr"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8523798" y="1912331"/>
            <a:ext cx="1415332" cy="360000"/>
          </a:xfrm>
          <a:prstGeom prst="rect">
            <a:avLst/>
          </a:prstGeom>
          <a:noFill/>
          <a:ln>
            <a:noFill/>
          </a:ln>
        </p:spPr>
        <p:txBody>
          <a:bodyPr vert="horz" wrap="square" lIns="0" tIns="0" rIns="0" bIns="0" rtlCol="0" anchor="ctr"/>
          <a:lstStyle/>
          <a:p>
            <a:pPr algn="l">
              <a:lnSpc>
                <a:spcPct val="110000"/>
              </a:lnSpc>
            </a:pPr>
            <a:r>
              <a:rPr kumimoji="1" lang="en-US" altLang="zh-CN" sz="2400">
                <a:ln w="12700">
                  <a:noFill/>
                </a:ln>
                <a:solidFill>
                  <a:srgbClr val="FFFFFF">
                    <a:alpha val="100000"/>
                  </a:srgbClr>
                </a:solidFill>
                <a:latin typeface="OPPOSans H"/>
                <a:ea typeface="OPPOSans H"/>
                <a:cs typeface="OPPOSans H"/>
              </a:rPr>
              <a:t>Part 03</a:t>
            </a:r>
            <a:endParaRPr kumimoji="1" lang="zh-CN" altLang="en-US"/>
          </a:p>
        </p:txBody>
      </p:sp>
      <p:sp>
        <p:nvSpPr>
          <p:cNvPr id="12" name="标题 1"/>
          <p:cNvSpPr txBox="1"/>
          <p:nvPr/>
        </p:nvSpPr>
        <p:spPr>
          <a:xfrm>
            <a:off x="847941" y="2501900"/>
            <a:ext cx="2880000" cy="660400"/>
          </a:xfrm>
          <a:prstGeom prst="rect">
            <a:avLst/>
          </a:prstGeom>
          <a:noFill/>
          <a:ln w="12700" cap="sq">
            <a:noFill/>
            <a:miter/>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Thu thập bởi UCI Machine Learning Repository</a:t>
            </a:r>
            <a:endParaRPr kumimoji="1" lang="zh-CN" altLang="en-US"/>
          </a:p>
        </p:txBody>
      </p:sp>
      <p:sp>
        <p:nvSpPr>
          <p:cNvPr id="13" name="标题 1"/>
          <p:cNvSpPr txBox="1"/>
          <p:nvPr/>
        </p:nvSpPr>
        <p:spPr>
          <a:xfrm>
            <a:off x="847941" y="3218367"/>
            <a:ext cx="2880000" cy="1980000"/>
          </a:xfrm>
          <a:prstGeom prst="rect">
            <a:avLst/>
          </a:prstGeom>
          <a:noFill/>
          <a:ln>
            <a:noFill/>
          </a:ln>
        </p:spPr>
        <p:txBody>
          <a:bodyPr vert="horz" wrap="square" lIns="0" tIns="0" rIns="0" bIns="0" rtlCol="0" anchor="t"/>
          <a:lstStyle/>
          <a:p>
            <a:pPr algn="l">
              <a:lnSpc>
                <a:spcPct val="150000"/>
              </a:lnSpc>
            </a:pPr>
            <a:r>
              <a:rPr kumimoji="1" lang="en-US" altLang="zh-CN" sz="1222">
                <a:ln w="12700">
                  <a:noFill/>
                </a:ln>
                <a:solidFill>
                  <a:srgbClr val="262626">
                    <a:alpha val="100000"/>
                  </a:srgbClr>
                </a:solidFill>
                <a:latin typeface="Source Han Sans"/>
                <a:ea typeface="Source Han Sans"/>
                <a:cs typeface="Source Han Sans"/>
              </a:rPr>
              <a:t>Dữ liệu được thu thập bởi UCI Machine Learning Repository vào năm 2011, từ một nhà bán lẻ trực tuyến chuyên bán đồ trang trí, phụ kiện và quà tặng.
Đây là một nguồn dữ liệu uy tín và được sử dụng rộng rãi trong các nghiên cứu về phân tích dữ liệu và khai phá luật kết hợp.</a:t>
            </a:r>
            <a:endParaRPr kumimoji="1" lang="zh-CN" altLang="en-US"/>
          </a:p>
        </p:txBody>
      </p:sp>
      <p:sp>
        <p:nvSpPr>
          <p:cNvPr id="14" name="标题 1"/>
          <p:cNvSpPr txBox="1"/>
          <p:nvPr/>
        </p:nvSpPr>
        <p:spPr>
          <a:xfrm>
            <a:off x="4653421" y="2501900"/>
            <a:ext cx="2880000" cy="660400"/>
          </a:xfrm>
          <a:prstGeom prst="rect">
            <a:avLst/>
          </a:prstGeom>
          <a:noFill/>
          <a:ln w="12700" cap="sq">
            <a:noFill/>
            <a:miter/>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Dữ liệu từ nhà bán lẻ tại Vương quốc Anh</a:t>
            </a:r>
            <a:endParaRPr kumimoji="1" lang="zh-CN" altLang="en-US"/>
          </a:p>
        </p:txBody>
      </p:sp>
      <p:sp>
        <p:nvSpPr>
          <p:cNvPr id="15" name="标题 1"/>
          <p:cNvSpPr txBox="1"/>
          <p:nvPr/>
        </p:nvSpPr>
        <p:spPr>
          <a:xfrm>
            <a:off x="4653421" y="3218367"/>
            <a:ext cx="2880000" cy="1980000"/>
          </a:xfrm>
          <a:prstGeom prst="rect">
            <a:avLst/>
          </a:prstGeom>
          <a:noFill/>
          <a:ln>
            <a:noFill/>
          </a:ln>
        </p:spPr>
        <p:txBody>
          <a:bodyPr vert="horz" wrap="square" lIns="0" tIns="0" rIns="0" bIns="0" rtlCol="0" anchor="t"/>
          <a:lstStyle/>
          <a:p>
            <a:pPr algn="l">
              <a:lnSpc>
                <a:spcPct val="150000"/>
              </a:lnSpc>
            </a:pPr>
            <a:r>
              <a:rPr kumimoji="1" lang="en-US" altLang="zh-CN" sz="1222">
                <a:ln w="12700">
                  <a:noFill/>
                </a:ln>
                <a:solidFill>
                  <a:srgbClr val="262626">
                    <a:alpha val="100000"/>
                  </a:srgbClr>
                </a:solidFill>
                <a:latin typeface="Source Han Sans"/>
                <a:ea typeface="Source Han Sans"/>
                <a:cs typeface="Source Han Sans"/>
              </a:rPr>
              <a:t>Nhà bán lẻ này có trụ sở tại Vương quốc Anh, với khách hàng chủ yếu đến từ các nước châu Âu.
Dữ liệu phản ánh xu hướng mua sắm của người tiêu dùng tại thị trường này, giúp doanh nghiệp hiểu rõ hơn về thị hiếu của khách hàng.</a:t>
            </a:r>
            <a:endParaRPr kumimoji="1" lang="zh-CN" altLang="en-US"/>
          </a:p>
        </p:txBody>
      </p:sp>
      <p:sp>
        <p:nvSpPr>
          <p:cNvPr id="16" name="标题 1"/>
          <p:cNvSpPr txBox="1"/>
          <p:nvPr/>
        </p:nvSpPr>
        <p:spPr>
          <a:xfrm>
            <a:off x="8458900" y="2501900"/>
            <a:ext cx="2880000" cy="656625"/>
          </a:xfrm>
          <a:prstGeom prst="rect">
            <a:avLst/>
          </a:prstGeom>
          <a:noFill/>
          <a:ln w="12700" cap="sq">
            <a:noFill/>
            <a:miter/>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Thời gian thu thập dữ liệu</a:t>
            </a:r>
            <a:endParaRPr kumimoji="1" lang="zh-CN" altLang="en-US"/>
          </a:p>
        </p:txBody>
      </p:sp>
      <p:sp>
        <p:nvSpPr>
          <p:cNvPr id="17" name="标题 1"/>
          <p:cNvSpPr txBox="1"/>
          <p:nvPr/>
        </p:nvSpPr>
        <p:spPr>
          <a:xfrm>
            <a:off x="8458900" y="3218367"/>
            <a:ext cx="2880000" cy="1980000"/>
          </a:xfrm>
          <a:prstGeom prst="rect">
            <a:avLst/>
          </a:prstGeom>
          <a:noFill/>
          <a:ln>
            <a:noFill/>
          </a:ln>
        </p:spPr>
        <p:txBody>
          <a:bodyPr vert="horz" wrap="square" lIns="0" tIns="0" rIns="0" bIns="0" rtlCol="0" anchor="t"/>
          <a:lstStyle/>
          <a:p>
            <a:pPr algn="l">
              <a:lnSpc>
                <a:spcPct val="150000"/>
              </a:lnSpc>
            </a:pPr>
            <a:r>
              <a:rPr kumimoji="1" lang="en-US" altLang="zh-CN" sz="1092">
                <a:ln w="12700">
                  <a:noFill/>
                </a:ln>
                <a:solidFill>
                  <a:srgbClr val="262626">
                    <a:alpha val="100000"/>
                  </a:srgbClr>
                </a:solidFill>
                <a:latin typeface="Source Han Sans"/>
                <a:ea typeface="Source Han Sans"/>
                <a:cs typeface="Source Han Sans"/>
              </a:rPr>
              <a:t>Dữ liệu được thu thập trong thời gian từ 01/12/2010 đến 09/12/2011, bao gồm 12 tháng, giúp phản ánh đầy đủ các xu hướng mua sắm theo mùa và theo thời gian.
Thời gian thu thập dài giúp đảm bảo tính đại diện của dữ liệu, phù hợp với việc phân tích hành vi mua sắm của khách hàng.</a:t>
            </a:r>
            <a:endParaRPr kumimoji="1" lang="zh-CN" altLang="en-US"/>
          </a:p>
        </p:txBody>
      </p:sp>
      <p:sp>
        <p:nvSpPr>
          <p:cNvPr id="18" name="标题 1"/>
          <p:cNvSpPr txBox="1"/>
          <p:nvPr/>
        </p:nvSpPr>
        <p:spPr>
          <a:xfrm>
            <a:off x="787215" y="385281"/>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Nguồn gốc</a:t>
            </a:r>
            <a:endParaRPr kumimoji="1" lang="zh-CN" altLang="en-US"/>
          </a:p>
        </p:txBody>
      </p:sp>
      <p:grpSp>
        <p:nvGrpSpPr>
          <p:cNvPr id="19" name="Nhóm 18"/>
          <p:cNvGrpSpPr/>
          <p:nvPr/>
        </p:nvGrpSpPr>
        <p:grpSpPr>
          <a:xfrm>
            <a:off x="168161" y="408767"/>
            <a:ext cx="489178" cy="391711"/>
            <a:chOff x="168161" y="408767"/>
            <a:chExt cx="489178" cy="391711"/>
          </a:xfrm>
        </p:grpSpPr>
        <p:sp>
          <p:nvSpPr>
            <p:cNvPr id="20" name="标题 1"/>
            <p:cNvSpPr txBox="1"/>
            <p:nvPr/>
          </p:nvSpPr>
          <p:spPr>
            <a:xfrm>
              <a:off x="288094" y="474980"/>
              <a:ext cx="252636" cy="252636"/>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2029649">
              <a:off x="165100" y="534815"/>
              <a:ext cx="495300" cy="1396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11765"/>
            <a:ext cx="12203460" cy="6869765"/>
          </a:xfrm>
          <a:prstGeom prst="rect">
            <a:avLst/>
          </a:prstGeom>
          <a:gradFill>
            <a:gsLst>
              <a:gs pos="0">
                <a:schemeClr val="accent1"/>
              </a:gs>
              <a:gs pos="100000">
                <a:schemeClr val="accent1">
                  <a:lumMod val="20000"/>
                  <a:lumOff val="80000"/>
                </a:schemeClr>
              </a:gs>
            </a:gsLst>
            <a:lin ang="156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11630" y="554397"/>
            <a:ext cx="11168739" cy="5822205"/>
          </a:xfrm>
          <a:prstGeom prst="roundRect">
            <a:avLst>
              <a:gd name="adj" fmla="val 0"/>
            </a:avLst>
          </a:prstGeom>
          <a:gradFill>
            <a:gsLst>
              <a:gs pos="0">
                <a:schemeClr val="accent1">
                  <a:lumMod val="20000"/>
                  <a:lumOff val="80000"/>
                </a:schemeClr>
              </a:gs>
              <a:gs pos="51000">
                <a:schemeClr val="bg1"/>
              </a:gs>
              <a:gs pos="100000">
                <a:schemeClr val="bg1">
                  <a:alpha val="47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24193" y="5209097"/>
            <a:ext cx="3676954" cy="405028"/>
          </a:xfrm>
          <a:prstGeom prst="roundRect">
            <a:avLst>
              <a:gd name="adj" fmla="val 50000"/>
            </a:avLst>
          </a:prstGeom>
          <a:gradFill>
            <a:gsLst>
              <a:gs pos="11000">
                <a:schemeClr val="accent1">
                  <a:lumMod val="75000"/>
                  <a:alpha val="0"/>
                </a:schemeClr>
              </a:gs>
              <a:gs pos="100000">
                <a:schemeClr val="accent1">
                  <a:lumMod val="60000"/>
                  <a:lumOff val="40000"/>
                </a:schemeClr>
              </a:gs>
            </a:gsLst>
            <a:lin ang="7800000" scaled="0"/>
          </a:grad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948273" y="5232663"/>
            <a:ext cx="2399502" cy="357896"/>
          </a:xfrm>
          <a:prstGeom prst="rect">
            <a:avLst/>
          </a:prstGeom>
          <a:noFill/>
          <a:ln>
            <a:noFill/>
          </a:ln>
        </p:spPr>
        <p:txBody>
          <a:bodyPr vert="horz" wrap="square" lIns="91440" tIns="45720" rIns="91440" bIns="45720" rtlCol="0" anchor="t"/>
          <a:lstStyle/>
          <a:p>
            <a:pPr algn="l">
              <a:lnSpc>
                <a:spcPct val="110000"/>
              </a:lnSpc>
            </a:pPr>
            <a:r>
              <a:rPr kumimoji="1" lang="en-US" altLang="zh-CN" sz="1800">
                <a:ln w="12700">
                  <a:noFill/>
                </a:ln>
                <a:solidFill>
                  <a:srgbClr val="0F6FC6">
                    <a:alpha val="100000"/>
                  </a:srgbClr>
                </a:solidFill>
                <a:latin typeface="Source Han Sans"/>
                <a:ea typeface="Source Han Sans"/>
                <a:cs typeface="Source Han Sans"/>
              </a:rPr>
              <a:t>Powerpoint design</a:t>
            </a:r>
            <a:endParaRPr kumimoji="1" lang="zh-CN" altLang="en-US"/>
          </a:p>
        </p:txBody>
      </p:sp>
      <p:cxnSp>
        <p:nvCxnSpPr>
          <p:cNvPr id="6" name="标题 1"/>
          <p:cNvCxnSpPr/>
          <p:nvPr/>
        </p:nvCxnSpPr>
        <p:spPr>
          <a:xfrm>
            <a:off x="3258346" y="5411611"/>
            <a:ext cx="1118074" cy="0"/>
          </a:xfrm>
          <a:prstGeom prst="straightConnector1">
            <a:avLst/>
          </a:prstGeom>
          <a:noFill/>
          <a:ln w="19050" cap="sq">
            <a:solidFill>
              <a:schemeClr val="accent1">
                <a:lumMod val="40000"/>
                <a:lumOff val="60000"/>
              </a:schemeClr>
            </a:solidFill>
            <a:prstDash val="solid"/>
            <a:miter/>
            <a:tailEnd type="triangle"/>
          </a:ln>
        </p:spPr>
      </p:cxnSp>
      <p:cxnSp>
        <p:nvCxnSpPr>
          <p:cNvPr id="7" name="标题 1"/>
          <p:cNvCxnSpPr/>
          <p:nvPr/>
        </p:nvCxnSpPr>
        <p:spPr>
          <a:xfrm>
            <a:off x="3258346" y="1318174"/>
            <a:ext cx="3835459" cy="0"/>
          </a:xfrm>
          <a:prstGeom prst="straightConnector1">
            <a:avLst/>
          </a:prstGeom>
          <a:noFill/>
          <a:ln w="19050" cap="sq">
            <a:solidFill>
              <a:schemeClr val="accent1"/>
            </a:solidFill>
            <a:prstDash val="solid"/>
            <a:miter/>
            <a:tailEnd type="triangle"/>
          </a:ln>
        </p:spPr>
      </p:cxnSp>
      <p:sp>
        <p:nvSpPr>
          <p:cNvPr id="8" name="标题 1"/>
          <p:cNvSpPr txBox="1"/>
          <p:nvPr/>
        </p:nvSpPr>
        <p:spPr>
          <a:xfrm rot="5400000">
            <a:off x="1477243" y="47690"/>
            <a:ext cx="609742" cy="2540968"/>
          </a:xfrm>
          <a:prstGeom prst="round2SameRect">
            <a:avLst>
              <a:gd name="adj1" fmla="val 50000"/>
              <a:gd name="adj2" fmla="val 0"/>
            </a:avLst>
          </a:prstGeom>
          <a:gradFill>
            <a:gsLst>
              <a:gs pos="0">
                <a:schemeClr val="accent1"/>
              </a:gs>
              <a:gs pos="100000">
                <a:schemeClr val="accent1">
                  <a:lumMod val="20000"/>
                  <a:lumOff val="80000"/>
                </a:schemeClr>
              </a:gs>
            </a:gsLst>
            <a:lin ang="156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flipH="1">
            <a:off x="979201" y="6032352"/>
            <a:ext cx="773400" cy="261248"/>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16200000">
            <a:off x="6689606" y="1385836"/>
            <a:ext cx="5822204" cy="4159322"/>
          </a:xfrm>
          <a:prstGeom prst="round2SameRect">
            <a:avLst>
              <a:gd name="adj1" fmla="val 50000"/>
              <a:gd name="adj2" fmla="val 0"/>
            </a:avLst>
          </a:prstGeom>
          <a:gradFill>
            <a:gsLst>
              <a:gs pos="31000">
                <a:schemeClr val="accent1">
                  <a:lumMod val="60000"/>
                  <a:lumOff val="40000"/>
                </a:schemeClr>
              </a:gs>
              <a:gs pos="99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973681" y="1279171"/>
            <a:ext cx="4468570" cy="4468570"/>
          </a:xfrm>
          <a:prstGeom prst="ellipse">
            <a:avLst/>
          </a:prstGeom>
          <a:solidFill>
            <a:schemeClr val="bg1"/>
          </a:solidFill>
          <a:ln w="254000" cap="sq">
            <a:gradFill>
              <a:gsLst>
                <a:gs pos="0">
                  <a:schemeClr val="accent1">
                    <a:lumMod val="20000"/>
                    <a:lumOff val="80000"/>
                  </a:schemeClr>
                </a:gs>
                <a:gs pos="41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pic>
        <p:nvPicPr>
          <p:cNvPr id="13" name="Hình ảnh 12"/>
          <p:cNvPicPr>
            <a:picLocks noChangeAspect="1"/>
          </p:cNvPicPr>
          <p:nvPr/>
        </p:nvPicPr>
        <p:blipFill>
          <a:blip r:embed="rId2">
            <a:alphaModFix/>
          </a:blip>
          <a:srcRect l="13244" r="9559"/>
          <a:stretch>
            <a:fillRect/>
          </a:stretch>
        </p:blipFill>
        <p:spPr>
          <a:xfrm>
            <a:off x="7083873" y="2261976"/>
            <a:ext cx="4218519" cy="3062559"/>
          </a:xfrm>
          <a:custGeom>
            <a:avLst/>
            <a:gdLst>
              <a:gd name="connsiteX0" fmla="*/ 600927 w 6000112"/>
              <a:gd name="connsiteY0" fmla="*/ 0 h 4355960"/>
              <a:gd name="connsiteX1" fmla="*/ 5399186 w 6000112"/>
              <a:gd name="connsiteY1" fmla="*/ 0 h 4355960"/>
              <a:gd name="connsiteX2" fmla="*/ 5487750 w 6000112"/>
              <a:gd name="connsiteY2" fmla="*/ 118435 h 4355960"/>
              <a:gd name="connsiteX3" fmla="*/ 6000112 w 6000112"/>
              <a:gd name="connsiteY3" fmla="*/ 1795795 h 4355960"/>
              <a:gd name="connsiteX4" fmla="*/ 4677416 w 6000112"/>
              <a:gd name="connsiteY4" fmla="*/ 4283489 h 4355960"/>
              <a:gd name="connsiteX5" fmla="*/ 4558124 w 6000112"/>
              <a:gd name="connsiteY5" fmla="*/ 4355960 h 4355960"/>
              <a:gd name="connsiteX6" fmla="*/ 1441988 w 6000112"/>
              <a:gd name="connsiteY6" fmla="*/ 4355960 h 4355960"/>
              <a:gd name="connsiteX7" fmla="*/ 1322696 w 6000112"/>
              <a:gd name="connsiteY7" fmla="*/ 4283489 h 4355960"/>
              <a:gd name="connsiteX8" fmla="*/ 0 w 6000112"/>
              <a:gd name="connsiteY8" fmla="*/ 1795795 h 4355960"/>
              <a:gd name="connsiteX9" fmla="*/ 512363 w 6000112"/>
              <a:gd name="connsiteY9" fmla="*/ 118435 h 4355960"/>
            </a:gdLst>
            <a:ahLst/>
            <a:cxnLst/>
            <a:rect l="l" t="t" r="r" b="b"/>
            <a:pathLst>
              <a:path w="6000112" h="4355960">
                <a:moveTo>
                  <a:pt x="600927" y="0"/>
                </a:moveTo>
                <a:lnTo>
                  <a:pt x="5399186" y="0"/>
                </a:lnTo>
                <a:lnTo>
                  <a:pt x="5487750" y="118435"/>
                </a:lnTo>
                <a:cubicBezTo>
                  <a:pt x="5811229" y="597247"/>
                  <a:pt x="6000112" y="1174463"/>
                  <a:pt x="6000112" y="1795795"/>
                </a:cubicBezTo>
                <a:cubicBezTo>
                  <a:pt x="6000112" y="2831348"/>
                  <a:pt x="5475436" y="3744357"/>
                  <a:pt x="4677416" y="4283489"/>
                </a:cubicBezTo>
                <a:lnTo>
                  <a:pt x="4558124" y="4355960"/>
                </a:lnTo>
                <a:lnTo>
                  <a:pt x="1441988" y="4355960"/>
                </a:lnTo>
                <a:lnTo>
                  <a:pt x="1322696" y="4283489"/>
                </a:lnTo>
                <a:cubicBezTo>
                  <a:pt x="524676" y="3744357"/>
                  <a:pt x="0" y="2831348"/>
                  <a:pt x="0" y="1795795"/>
                </a:cubicBezTo>
                <a:cubicBezTo>
                  <a:pt x="0" y="1174463"/>
                  <a:pt x="188884" y="597247"/>
                  <a:pt x="512363" y="118435"/>
                </a:cubicBezTo>
                <a:close/>
              </a:path>
            </a:pathLst>
          </a:custGeom>
          <a:noFill/>
          <a:ln>
            <a:noFill/>
          </a:ln>
        </p:spPr>
      </p:pic>
      <p:sp>
        <p:nvSpPr>
          <p:cNvPr id="14" name="标题 1"/>
          <p:cNvSpPr txBox="1"/>
          <p:nvPr/>
        </p:nvSpPr>
        <p:spPr>
          <a:xfrm rot="5400000">
            <a:off x="-3140287" y="3151335"/>
            <a:ext cx="6857065" cy="554394"/>
          </a:xfrm>
          <a:prstGeom prst="round2SameRect">
            <a:avLst>
              <a:gd name="adj1" fmla="val 50000"/>
              <a:gd name="adj2"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00484" y="3247743"/>
            <a:ext cx="5320916" cy="1682032"/>
          </a:xfrm>
          <a:prstGeom prst="rect">
            <a:avLst/>
          </a:prstGeom>
          <a:noFill/>
          <a:ln cap="sq">
            <a:noFill/>
          </a:ln>
        </p:spPr>
        <p:txBody>
          <a:bodyPr vert="horz" wrap="square" lIns="0" tIns="0" rIns="0" bIns="0" rtlCol="0" anchor="t"/>
          <a:lstStyle/>
          <a:p>
            <a:pPr algn="l">
              <a:lnSpc>
                <a:spcPct val="130000"/>
              </a:lnSpc>
            </a:pPr>
            <a:r>
              <a:rPr kumimoji="1" lang="en-US" altLang="zh-CN" sz="4000" dirty="0" err="1">
                <a:ln w="12700">
                  <a:noFill/>
                </a:ln>
                <a:solidFill>
                  <a:srgbClr val="000000">
                    <a:alpha val="100000"/>
                  </a:srgbClr>
                </a:solidFill>
                <a:latin typeface="Source Han Sans CN Bold"/>
                <a:ea typeface="Source Han Sans CN Bold"/>
              </a:rPr>
              <a:t>Thực</a:t>
            </a:r>
            <a:r>
              <a:rPr kumimoji="1" lang="en-US" altLang="zh-CN" sz="4000" dirty="0">
                <a:ln w="12700">
                  <a:noFill/>
                </a:ln>
                <a:solidFill>
                  <a:srgbClr val="000000">
                    <a:alpha val="100000"/>
                  </a:srgbClr>
                </a:solidFill>
                <a:latin typeface="Source Han Sans CN Bold"/>
                <a:ea typeface="Source Han Sans CN Bold"/>
              </a:rPr>
              <a:t> </a:t>
            </a:r>
            <a:r>
              <a:rPr kumimoji="1" lang="en-US" altLang="zh-CN" sz="4000" dirty="0" err="1">
                <a:ln w="12700">
                  <a:noFill/>
                </a:ln>
                <a:solidFill>
                  <a:srgbClr val="000000">
                    <a:alpha val="100000"/>
                  </a:srgbClr>
                </a:solidFill>
                <a:latin typeface="Source Han Sans CN Bold"/>
                <a:ea typeface="Source Han Sans CN Bold"/>
              </a:rPr>
              <a:t>nghiệm</a:t>
            </a:r>
            <a:endParaRPr kumimoji="1" lang="zh-CN" altLang="en-US" dirty="0"/>
          </a:p>
        </p:txBody>
      </p:sp>
      <p:sp>
        <p:nvSpPr>
          <p:cNvPr id="16" name="标题 1"/>
          <p:cNvSpPr txBox="1"/>
          <p:nvPr/>
        </p:nvSpPr>
        <p:spPr>
          <a:xfrm>
            <a:off x="775084" y="2294204"/>
            <a:ext cx="2895216" cy="949640"/>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6500">
                <a:ln w="12700">
                  <a:noFill/>
                </a:ln>
                <a:solidFill>
                  <a:srgbClr val="0F6FC6">
                    <a:alpha val="100000"/>
                  </a:srgbClr>
                </a:solidFill>
                <a:latin typeface="Source Han Sans CN Bold"/>
                <a:ea typeface="Source Han Sans CN Bold"/>
                <a:cs typeface="Source Han Sans CN Bold"/>
              </a:rPr>
              <a:t>PART-</a:t>
            </a:r>
            <a:endParaRPr kumimoji="1" lang="zh-CN" altLang="en-US"/>
          </a:p>
        </p:txBody>
      </p:sp>
      <p:sp>
        <p:nvSpPr>
          <p:cNvPr id="17" name="标题 1"/>
          <p:cNvSpPr txBox="1"/>
          <p:nvPr/>
        </p:nvSpPr>
        <p:spPr>
          <a:xfrm>
            <a:off x="3292202" y="1386464"/>
            <a:ext cx="2001693" cy="1861279"/>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6500" dirty="0">
                <a:ln w="12700">
                  <a:noFill/>
                </a:ln>
                <a:solidFill>
                  <a:srgbClr val="0F6FC6">
                    <a:alpha val="100000"/>
                  </a:srgbClr>
                </a:solidFill>
                <a:latin typeface="Source Han Sans CN Bold"/>
                <a:ea typeface="Source Han Sans CN Bold"/>
                <a:cs typeface="Source Han Sans CN Bold"/>
              </a:rPr>
              <a:t>06</a:t>
            </a:r>
            <a:endParaRPr kumimoji="1" lang="zh-CN" altLang="en-US" dirty="0"/>
          </a:p>
        </p:txBody>
      </p:sp>
    </p:spTree>
    <p:extLst>
      <p:ext uri="{BB962C8B-B14F-4D97-AF65-F5344CB8AC3E}">
        <p14:creationId xmlns:p14="http://schemas.microsoft.com/office/powerpoint/2010/main" val="380304853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EEEFF5">
              <a:alpha val="85000"/>
            </a:srgbClr>
          </a:solidFill>
          <a:ln/>
        </p:spPr>
      </p:sp>
      <p:sp>
        <p:nvSpPr>
          <p:cNvPr id="4" name="Text 1"/>
          <p:cNvSpPr/>
          <p:nvPr/>
        </p:nvSpPr>
        <p:spPr>
          <a:xfrm>
            <a:off x="631925" y="810419"/>
            <a:ext cx="7314506" cy="593923"/>
          </a:xfrm>
          <a:prstGeom prst="rect">
            <a:avLst/>
          </a:prstGeom>
          <a:noFill/>
          <a:ln/>
        </p:spPr>
        <p:txBody>
          <a:bodyPr wrap="none" lIns="0" tIns="0" rIns="0" bIns="0" rtlCol="0" anchor="t"/>
          <a:lstStyle/>
          <a:p>
            <a:pPr>
              <a:lnSpc>
                <a:spcPts val="4666"/>
              </a:lnSpc>
            </a:pPr>
            <a:r>
              <a:rPr lang="en-US" sz="3708" b="1" dirty="0">
                <a:solidFill>
                  <a:srgbClr val="7068F4"/>
                </a:solidFill>
                <a:latin typeface="Barlow Bold" pitchFamily="34" charset="0"/>
                <a:ea typeface="Barlow Bold" pitchFamily="34" charset="-122"/>
                <a:cs typeface="Barlow Bold" pitchFamily="34" charset="-120"/>
              </a:rPr>
              <a:t>Tổng quan Dữ liệu: Giới thiệu Chung</a:t>
            </a:r>
            <a:endParaRPr lang="en-US" sz="3708" dirty="0"/>
          </a:p>
        </p:txBody>
      </p:sp>
      <p:sp>
        <p:nvSpPr>
          <p:cNvPr id="5" name="Text 2"/>
          <p:cNvSpPr/>
          <p:nvPr/>
        </p:nvSpPr>
        <p:spPr>
          <a:xfrm>
            <a:off x="631924" y="1675110"/>
            <a:ext cx="10928152" cy="288925"/>
          </a:xfrm>
          <a:prstGeom prst="rect">
            <a:avLst/>
          </a:prstGeom>
          <a:noFill/>
          <a:ln/>
        </p:spPr>
        <p:txBody>
          <a:bodyPr wrap="none" lIns="0" tIns="0" rIns="0" bIns="0" rtlCol="0" anchor="t"/>
          <a:lstStyle/>
          <a:p>
            <a:pPr>
              <a:lnSpc>
                <a:spcPts val="2250"/>
              </a:lnSpc>
            </a:pPr>
            <a:r>
              <a:rPr lang="en-US" sz="1417" dirty="0">
                <a:solidFill>
                  <a:srgbClr val="272525"/>
                </a:solidFill>
                <a:latin typeface="Montserrat" pitchFamily="34" charset="0"/>
                <a:ea typeface="Montserrat" pitchFamily="34" charset="-122"/>
                <a:cs typeface="Montserrat" pitchFamily="34" charset="-120"/>
              </a:rPr>
              <a:t>Bộ dữ liệu gồm 541,909 bản ghi với 8 cột</a:t>
            </a:r>
            <a:endParaRPr lang="en-US" sz="1417" dirty="0"/>
          </a:p>
        </p:txBody>
      </p:sp>
      <p:sp>
        <p:nvSpPr>
          <p:cNvPr id="6" name="Text 3"/>
          <p:cNvSpPr/>
          <p:nvPr/>
        </p:nvSpPr>
        <p:spPr>
          <a:xfrm>
            <a:off x="631924" y="2167136"/>
            <a:ext cx="10928152" cy="288925"/>
          </a:xfrm>
          <a:prstGeom prst="rect">
            <a:avLst/>
          </a:prstGeom>
          <a:noFill/>
          <a:ln/>
        </p:spPr>
        <p:txBody>
          <a:bodyPr wrap="none" lIns="0" tIns="0" rIns="0" bIns="0" rtlCol="0" anchor="t"/>
          <a:lstStyle/>
          <a:p>
            <a:pPr>
              <a:lnSpc>
                <a:spcPts val="2250"/>
              </a:lnSpc>
            </a:pPr>
            <a:r>
              <a:rPr lang="en-US" sz="1417" dirty="0">
                <a:solidFill>
                  <a:srgbClr val="272525"/>
                </a:solidFill>
                <a:latin typeface="Montserrat" pitchFamily="34" charset="0"/>
                <a:ea typeface="Montserrat" pitchFamily="34" charset="-122"/>
                <a:cs typeface="Montserrat" pitchFamily="34" charset="-120"/>
              </a:rPr>
              <a:t>Dữ liệu bao gồm các cột sau: InvoiceNo, StockCode, Description, Quantity, InvoiceDate, UnitPrice, CustomerID và Country.</a:t>
            </a:r>
            <a:endParaRPr lang="en-US" sz="1417" dirty="0"/>
          </a:p>
        </p:txBody>
      </p:sp>
      <p:sp>
        <p:nvSpPr>
          <p:cNvPr id="7" name="Text 4"/>
          <p:cNvSpPr/>
          <p:nvPr/>
        </p:nvSpPr>
        <p:spPr>
          <a:xfrm>
            <a:off x="631924" y="2726829"/>
            <a:ext cx="2670373" cy="296863"/>
          </a:xfrm>
          <a:prstGeom prst="rect">
            <a:avLst/>
          </a:prstGeom>
          <a:noFill/>
          <a:ln/>
        </p:spPr>
        <p:txBody>
          <a:bodyPr wrap="none" lIns="0" tIns="0" rIns="0" bIns="0" rtlCol="0" anchor="t"/>
          <a:lstStyle/>
          <a:p>
            <a:pPr>
              <a:lnSpc>
                <a:spcPts val="2333"/>
              </a:lnSpc>
            </a:pPr>
            <a:r>
              <a:rPr lang="en-US" sz="1833" b="1" dirty="0">
                <a:solidFill>
                  <a:srgbClr val="7068F4"/>
                </a:solidFill>
                <a:latin typeface="Barlow Bold" pitchFamily="34" charset="0"/>
                <a:ea typeface="Barlow Bold" pitchFamily="34" charset="-122"/>
                <a:cs typeface="Barlow Bold" pitchFamily="34" charset="-120"/>
              </a:rPr>
              <a:t>Thống kê mô tả - Quantity</a:t>
            </a:r>
            <a:endParaRPr lang="en-US" sz="1833" dirty="0"/>
          </a:p>
        </p:txBody>
      </p:sp>
      <p:sp>
        <p:nvSpPr>
          <p:cNvPr id="8" name="Text 5"/>
          <p:cNvSpPr/>
          <p:nvPr/>
        </p:nvSpPr>
        <p:spPr>
          <a:xfrm>
            <a:off x="631924" y="3294459"/>
            <a:ext cx="10928152" cy="288925"/>
          </a:xfrm>
          <a:prstGeom prst="rect">
            <a:avLst/>
          </a:prstGeom>
          <a:noFill/>
          <a:ln/>
        </p:spPr>
        <p:txBody>
          <a:bodyPr wrap="none" lIns="0" tIns="0" rIns="0" bIns="0" rtlCol="0" anchor="t"/>
          <a:lstStyle/>
          <a:p>
            <a:pPr marL="285739" indent="-285739">
              <a:lnSpc>
                <a:spcPts val="2250"/>
              </a:lnSpc>
              <a:buSzPct val="100000"/>
              <a:buChar char="•"/>
            </a:pPr>
            <a:r>
              <a:rPr lang="en-US" sz="1417" dirty="0">
                <a:solidFill>
                  <a:srgbClr val="272525"/>
                </a:solidFill>
                <a:latin typeface="Montserrat" pitchFamily="34" charset="0"/>
                <a:ea typeface="Montserrat" pitchFamily="34" charset="-122"/>
                <a:cs typeface="Montserrat" pitchFamily="34" charset="-120"/>
              </a:rPr>
              <a:t>Trung bình: 9.55</a:t>
            </a:r>
            <a:endParaRPr lang="en-US" sz="1417" dirty="0"/>
          </a:p>
        </p:txBody>
      </p:sp>
      <p:sp>
        <p:nvSpPr>
          <p:cNvPr id="9" name="Text 6"/>
          <p:cNvSpPr/>
          <p:nvPr/>
        </p:nvSpPr>
        <p:spPr>
          <a:xfrm>
            <a:off x="631924" y="3646488"/>
            <a:ext cx="10928152" cy="288925"/>
          </a:xfrm>
          <a:prstGeom prst="rect">
            <a:avLst/>
          </a:prstGeom>
          <a:noFill/>
          <a:ln/>
        </p:spPr>
        <p:txBody>
          <a:bodyPr wrap="none" lIns="0" tIns="0" rIns="0" bIns="0" rtlCol="0" anchor="t"/>
          <a:lstStyle/>
          <a:p>
            <a:pPr marL="285739" indent="-285739">
              <a:lnSpc>
                <a:spcPts val="2250"/>
              </a:lnSpc>
              <a:buSzPct val="100000"/>
              <a:buChar char="•"/>
            </a:pPr>
            <a:r>
              <a:rPr lang="en-US" sz="1417" dirty="0">
                <a:solidFill>
                  <a:srgbClr val="272525"/>
                </a:solidFill>
                <a:latin typeface="Montserrat" pitchFamily="34" charset="0"/>
                <a:ea typeface="Montserrat" pitchFamily="34" charset="-122"/>
                <a:cs typeface="Montserrat" pitchFamily="34" charset="-120"/>
              </a:rPr>
              <a:t>Độ lệch chuẩn: 218.08</a:t>
            </a:r>
            <a:endParaRPr lang="en-US" sz="1417" dirty="0"/>
          </a:p>
        </p:txBody>
      </p:sp>
      <p:sp>
        <p:nvSpPr>
          <p:cNvPr id="10" name="Text 7"/>
          <p:cNvSpPr/>
          <p:nvPr/>
        </p:nvSpPr>
        <p:spPr>
          <a:xfrm>
            <a:off x="631924" y="3998516"/>
            <a:ext cx="10928152" cy="288925"/>
          </a:xfrm>
          <a:prstGeom prst="rect">
            <a:avLst/>
          </a:prstGeom>
          <a:noFill/>
          <a:ln/>
        </p:spPr>
        <p:txBody>
          <a:bodyPr wrap="none" lIns="0" tIns="0" rIns="0" bIns="0" rtlCol="0" anchor="t"/>
          <a:lstStyle/>
          <a:p>
            <a:pPr marL="285739" indent="-285739">
              <a:lnSpc>
                <a:spcPts val="2250"/>
              </a:lnSpc>
              <a:buSzPct val="100000"/>
              <a:buChar char="•"/>
            </a:pPr>
            <a:r>
              <a:rPr lang="en-US" sz="1417" dirty="0">
                <a:solidFill>
                  <a:srgbClr val="272525"/>
                </a:solidFill>
                <a:latin typeface="Montserrat" pitchFamily="34" charset="0"/>
                <a:ea typeface="Montserrat" pitchFamily="34" charset="-122"/>
                <a:cs typeface="Montserrat" pitchFamily="34" charset="-120"/>
              </a:rPr>
              <a:t>Giá trị âm (min: -80,995) và giá trị lớn bất thường (max: 80,995) cho thấy cần xử lý dữ liệu bất thường.</a:t>
            </a:r>
            <a:endParaRPr lang="en-US" sz="1417" dirty="0"/>
          </a:p>
        </p:txBody>
      </p:sp>
      <p:sp>
        <p:nvSpPr>
          <p:cNvPr id="11" name="Text 8"/>
          <p:cNvSpPr/>
          <p:nvPr/>
        </p:nvSpPr>
        <p:spPr>
          <a:xfrm>
            <a:off x="631924" y="4350544"/>
            <a:ext cx="10928152" cy="288925"/>
          </a:xfrm>
          <a:prstGeom prst="rect">
            <a:avLst/>
          </a:prstGeom>
          <a:noFill/>
          <a:ln/>
        </p:spPr>
        <p:txBody>
          <a:bodyPr wrap="none" lIns="0" tIns="0" rIns="0" bIns="0" rtlCol="0" anchor="t"/>
          <a:lstStyle/>
          <a:p>
            <a:pPr marL="285739" indent="-285739">
              <a:lnSpc>
                <a:spcPts val="2250"/>
              </a:lnSpc>
              <a:buSzPct val="100000"/>
              <a:buChar char="•"/>
            </a:pPr>
            <a:r>
              <a:rPr lang="en-US" sz="1417" dirty="0">
                <a:solidFill>
                  <a:srgbClr val="272525"/>
                </a:solidFill>
                <a:latin typeface="Montserrat" pitchFamily="34" charset="0"/>
                <a:ea typeface="Montserrat" pitchFamily="34" charset="-122"/>
                <a:cs typeface="Montserrat" pitchFamily="34" charset="-120"/>
              </a:rPr>
              <a:t>Trung bình: 4.61</a:t>
            </a:r>
            <a:endParaRPr lang="en-US" sz="1417" dirty="0"/>
          </a:p>
        </p:txBody>
      </p:sp>
      <p:sp>
        <p:nvSpPr>
          <p:cNvPr id="12" name="Text 9"/>
          <p:cNvSpPr/>
          <p:nvPr/>
        </p:nvSpPr>
        <p:spPr>
          <a:xfrm>
            <a:off x="631924" y="4702572"/>
            <a:ext cx="10928152" cy="288925"/>
          </a:xfrm>
          <a:prstGeom prst="rect">
            <a:avLst/>
          </a:prstGeom>
          <a:noFill/>
          <a:ln/>
        </p:spPr>
        <p:txBody>
          <a:bodyPr wrap="none" lIns="0" tIns="0" rIns="0" bIns="0" rtlCol="0" anchor="t"/>
          <a:lstStyle/>
          <a:p>
            <a:pPr marL="285739" indent="-285739">
              <a:lnSpc>
                <a:spcPts val="2250"/>
              </a:lnSpc>
              <a:buSzPct val="100000"/>
              <a:buChar char="•"/>
            </a:pPr>
            <a:r>
              <a:rPr lang="en-US" sz="1417" dirty="0">
                <a:solidFill>
                  <a:srgbClr val="272525"/>
                </a:solidFill>
                <a:latin typeface="Montserrat" pitchFamily="34" charset="0"/>
                <a:ea typeface="Montserrat" pitchFamily="34" charset="-122"/>
                <a:cs typeface="Montserrat" pitchFamily="34" charset="-120"/>
              </a:rPr>
              <a:t>Giá trị âm (min: -11,062.06) và giá trị lớn (max: 38,970) cần được xem xét.</a:t>
            </a:r>
            <a:endParaRPr lang="en-US" sz="1417" dirty="0"/>
          </a:p>
        </p:txBody>
      </p:sp>
      <p:sp>
        <p:nvSpPr>
          <p:cNvPr id="13" name="Text 10"/>
          <p:cNvSpPr/>
          <p:nvPr/>
        </p:nvSpPr>
        <p:spPr>
          <a:xfrm>
            <a:off x="631924" y="5054600"/>
            <a:ext cx="10928152" cy="288925"/>
          </a:xfrm>
          <a:prstGeom prst="rect">
            <a:avLst/>
          </a:prstGeom>
          <a:noFill/>
          <a:ln/>
        </p:spPr>
        <p:txBody>
          <a:bodyPr wrap="none" lIns="0" tIns="0" rIns="0" bIns="0" rtlCol="0" anchor="t"/>
          <a:lstStyle/>
          <a:p>
            <a:pPr marL="285739" indent="-285739">
              <a:lnSpc>
                <a:spcPts val="2250"/>
              </a:lnSpc>
              <a:buSzPct val="100000"/>
              <a:buChar char="•"/>
            </a:pPr>
            <a:r>
              <a:rPr lang="en-US" sz="1417" dirty="0">
                <a:solidFill>
                  <a:srgbClr val="272525"/>
                </a:solidFill>
                <a:latin typeface="Montserrat" pitchFamily="34" charset="0"/>
                <a:ea typeface="Montserrat" pitchFamily="34" charset="-122"/>
                <a:cs typeface="Montserrat" pitchFamily="34" charset="-120"/>
              </a:rPr>
              <a:t>CustomerID: 406,829 bản ghi không null, với 4,372 khách hàng duy nhất.</a:t>
            </a:r>
            <a:endParaRPr lang="en-US" sz="1417" dirty="0"/>
          </a:p>
        </p:txBody>
      </p:sp>
      <p:sp>
        <p:nvSpPr>
          <p:cNvPr id="14" name="Text 11"/>
          <p:cNvSpPr/>
          <p:nvPr/>
        </p:nvSpPr>
        <p:spPr>
          <a:xfrm>
            <a:off x="631924" y="5406628"/>
            <a:ext cx="10928152" cy="288925"/>
          </a:xfrm>
          <a:prstGeom prst="rect">
            <a:avLst/>
          </a:prstGeom>
          <a:noFill/>
          <a:ln/>
        </p:spPr>
        <p:txBody>
          <a:bodyPr wrap="none" lIns="0" tIns="0" rIns="0" bIns="0" rtlCol="0" anchor="t"/>
          <a:lstStyle/>
          <a:p>
            <a:pPr marL="285739" indent="-285739">
              <a:lnSpc>
                <a:spcPts val="2250"/>
              </a:lnSpc>
              <a:buSzPct val="100000"/>
              <a:buChar char="•"/>
            </a:pPr>
            <a:r>
              <a:rPr lang="en-US" sz="1417" dirty="0">
                <a:solidFill>
                  <a:srgbClr val="272525"/>
                </a:solidFill>
                <a:latin typeface="Montserrat" pitchFamily="34" charset="0"/>
                <a:ea typeface="Montserrat" pitchFamily="34" charset="-122"/>
                <a:cs typeface="Montserrat" pitchFamily="34" charset="-120"/>
              </a:rPr>
              <a:t>Số lượng giao dịch: 25,900 hóa đơn duy nhất.</a:t>
            </a:r>
            <a:endParaRPr lang="en-US" sz="1417" dirty="0"/>
          </a:p>
        </p:txBody>
      </p:sp>
      <p:sp>
        <p:nvSpPr>
          <p:cNvPr id="15" name="Text 12"/>
          <p:cNvSpPr/>
          <p:nvPr/>
        </p:nvSpPr>
        <p:spPr>
          <a:xfrm>
            <a:off x="631924" y="5758657"/>
            <a:ext cx="10928152" cy="288925"/>
          </a:xfrm>
          <a:prstGeom prst="rect">
            <a:avLst/>
          </a:prstGeom>
          <a:noFill/>
          <a:ln/>
        </p:spPr>
        <p:txBody>
          <a:bodyPr wrap="none" lIns="0" tIns="0" rIns="0" bIns="0" rtlCol="0" anchor="t"/>
          <a:lstStyle/>
          <a:p>
            <a:pPr marL="285739" indent="-285739">
              <a:lnSpc>
                <a:spcPts val="2250"/>
              </a:lnSpc>
              <a:buSzPct val="100000"/>
              <a:buChar char="•"/>
            </a:pPr>
            <a:r>
              <a:rPr lang="en-US" sz="1417" dirty="0">
                <a:solidFill>
                  <a:srgbClr val="272525"/>
                </a:solidFill>
                <a:latin typeface="Montserrat" pitchFamily="34" charset="0"/>
                <a:ea typeface="Montserrat" pitchFamily="34" charset="-122"/>
                <a:cs typeface="Montserrat" pitchFamily="34" charset="-120"/>
              </a:rPr>
              <a:t>Số quốc gia: 38 quốc gia, chủ yếu là United Kingdom.</a:t>
            </a:r>
            <a:endParaRPr lang="en-US" sz="1417"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3309" y="353878"/>
            <a:ext cx="7333556" cy="593923"/>
          </a:xfrm>
          <a:prstGeom prst="rect">
            <a:avLst/>
          </a:prstGeom>
          <a:noFill/>
          <a:ln/>
        </p:spPr>
        <p:txBody>
          <a:bodyPr wrap="none" lIns="0" tIns="0" rIns="0" bIns="0" rtlCol="0" anchor="t"/>
          <a:lstStyle/>
          <a:p>
            <a:pPr>
              <a:lnSpc>
                <a:spcPts val="4666"/>
              </a:lnSpc>
            </a:pPr>
            <a:r>
              <a:rPr lang="en-US" sz="3708" b="1" dirty="0">
                <a:solidFill>
                  <a:srgbClr val="7068F4"/>
                </a:solidFill>
                <a:latin typeface="Barlow Bold" pitchFamily="34" charset="0"/>
                <a:ea typeface="Barlow Bold" pitchFamily="34" charset="-122"/>
                <a:cs typeface="Barlow Bold" pitchFamily="34" charset="-120"/>
              </a:rPr>
              <a:t>Xử Lý Dữ Liệu: Các Bước Và Kết Quả</a:t>
            </a:r>
            <a:endParaRPr lang="en-US" sz="3708" dirty="0"/>
          </a:p>
        </p:txBody>
      </p:sp>
      <p:sp>
        <p:nvSpPr>
          <p:cNvPr id="3" name="Text 1"/>
          <p:cNvSpPr/>
          <p:nvPr/>
        </p:nvSpPr>
        <p:spPr>
          <a:xfrm>
            <a:off x="439331" y="1349217"/>
            <a:ext cx="10928152" cy="288925"/>
          </a:xfrm>
          <a:prstGeom prst="rect">
            <a:avLst/>
          </a:prstGeom>
          <a:noFill/>
          <a:ln/>
        </p:spPr>
        <p:txBody>
          <a:bodyPr wrap="none" lIns="0" tIns="0" rIns="0" bIns="0" rtlCol="0" anchor="t"/>
          <a:lstStyle/>
          <a:p>
            <a:pPr marL="285739" indent="-285739">
              <a:lnSpc>
                <a:spcPts val="2250"/>
              </a:lnSpc>
              <a:buSzPct val="100000"/>
              <a:buChar char="•"/>
            </a:pPr>
            <a:r>
              <a:rPr lang="en-US" sz="1417" b="1" dirty="0">
                <a:solidFill>
                  <a:srgbClr val="272525"/>
                </a:solidFill>
                <a:latin typeface="Montserrat" pitchFamily="34" charset="0"/>
                <a:ea typeface="Montserrat" pitchFamily="34" charset="-122"/>
                <a:cs typeface="Montserrat" pitchFamily="34" charset="-120"/>
              </a:rPr>
              <a:t>Loại bỏ giá trị thiếu:</a:t>
            </a:r>
            <a:r>
              <a:rPr lang="en-US" sz="1417" dirty="0">
                <a:solidFill>
                  <a:srgbClr val="272525"/>
                </a:solidFill>
                <a:latin typeface="Montserrat" pitchFamily="34" charset="0"/>
                <a:ea typeface="Montserrat" pitchFamily="34" charset="-122"/>
                <a:cs typeface="Montserrat" pitchFamily="34" charset="-120"/>
              </a:rPr>
              <a:t> Xóa dòng thiếu dữ liệu quan trọng như InvoiceNo, StockCode, Description, CustomerID.</a:t>
            </a:r>
            <a:endParaRPr lang="en-US" sz="1417" dirty="0"/>
          </a:p>
        </p:txBody>
      </p:sp>
      <p:sp>
        <p:nvSpPr>
          <p:cNvPr id="4" name="Text 2"/>
          <p:cNvSpPr/>
          <p:nvPr/>
        </p:nvSpPr>
        <p:spPr>
          <a:xfrm>
            <a:off x="439331" y="2064355"/>
            <a:ext cx="10928152" cy="288925"/>
          </a:xfrm>
          <a:prstGeom prst="rect">
            <a:avLst/>
          </a:prstGeom>
          <a:noFill/>
          <a:ln/>
        </p:spPr>
        <p:txBody>
          <a:bodyPr wrap="none" lIns="0" tIns="0" rIns="0" bIns="0" rtlCol="0" anchor="t"/>
          <a:lstStyle/>
          <a:p>
            <a:pPr marL="285739" indent="-285739">
              <a:lnSpc>
                <a:spcPts val="2250"/>
              </a:lnSpc>
              <a:buSzPct val="100000"/>
              <a:buChar char="•"/>
            </a:pPr>
            <a:r>
              <a:rPr lang="en-US" sz="1417" b="1" dirty="0">
                <a:solidFill>
                  <a:srgbClr val="272525"/>
                </a:solidFill>
                <a:latin typeface="Montserrat" pitchFamily="34" charset="0"/>
                <a:ea typeface="Montserrat" pitchFamily="34" charset="-122"/>
                <a:cs typeface="Montserrat" pitchFamily="34" charset="-120"/>
              </a:rPr>
              <a:t>Loại bỏ hóa đơn bị hủy:</a:t>
            </a:r>
            <a:r>
              <a:rPr lang="en-US" sz="1417" dirty="0">
                <a:solidFill>
                  <a:srgbClr val="272525"/>
                </a:solidFill>
                <a:latin typeface="Montserrat" pitchFamily="34" charset="0"/>
                <a:ea typeface="Montserrat" pitchFamily="34" charset="-122"/>
                <a:cs typeface="Montserrat" pitchFamily="34" charset="-120"/>
              </a:rPr>
              <a:t> Xóa các hóa đơn bắt đầu bằng ký tự "C".</a:t>
            </a:r>
            <a:endParaRPr lang="en-US" sz="1417" dirty="0"/>
          </a:p>
        </p:txBody>
      </p:sp>
      <p:sp>
        <p:nvSpPr>
          <p:cNvPr id="5" name="Text 3"/>
          <p:cNvSpPr/>
          <p:nvPr/>
        </p:nvSpPr>
        <p:spPr>
          <a:xfrm>
            <a:off x="439331" y="2736510"/>
            <a:ext cx="10928152" cy="288925"/>
          </a:xfrm>
          <a:prstGeom prst="rect">
            <a:avLst/>
          </a:prstGeom>
          <a:noFill/>
          <a:ln/>
        </p:spPr>
        <p:txBody>
          <a:bodyPr wrap="none" lIns="0" tIns="0" rIns="0" bIns="0" rtlCol="0" anchor="t"/>
          <a:lstStyle/>
          <a:p>
            <a:pPr marL="285739" indent="-285739">
              <a:lnSpc>
                <a:spcPts val="2250"/>
              </a:lnSpc>
              <a:buSzPct val="100000"/>
              <a:buChar char="•"/>
            </a:pPr>
            <a:r>
              <a:rPr lang="en-US" sz="1417" b="1" dirty="0">
                <a:solidFill>
                  <a:srgbClr val="272525"/>
                </a:solidFill>
                <a:latin typeface="Montserrat" pitchFamily="34" charset="0"/>
                <a:ea typeface="Montserrat" pitchFamily="34" charset="-122"/>
                <a:cs typeface="Montserrat" pitchFamily="34" charset="-120"/>
              </a:rPr>
              <a:t>Lọc giá trị bất thường:</a:t>
            </a:r>
            <a:r>
              <a:rPr lang="en-US" sz="1417" dirty="0">
                <a:solidFill>
                  <a:srgbClr val="272525"/>
                </a:solidFill>
                <a:latin typeface="Montserrat" pitchFamily="34" charset="0"/>
                <a:ea typeface="Montserrat" pitchFamily="34" charset="-122"/>
                <a:cs typeface="Montserrat" pitchFamily="34" charset="-120"/>
              </a:rPr>
              <a:t> Giữ dòng có Quantity &gt; 0 và UnitPrice &gt; 0.</a:t>
            </a:r>
            <a:endParaRPr lang="en-US" sz="1417" dirty="0"/>
          </a:p>
        </p:txBody>
      </p:sp>
      <p:sp>
        <p:nvSpPr>
          <p:cNvPr id="6" name="Text 4"/>
          <p:cNvSpPr/>
          <p:nvPr/>
        </p:nvSpPr>
        <p:spPr>
          <a:xfrm>
            <a:off x="439331" y="3429000"/>
            <a:ext cx="10928152" cy="288925"/>
          </a:xfrm>
          <a:prstGeom prst="rect">
            <a:avLst/>
          </a:prstGeom>
          <a:noFill/>
          <a:ln/>
        </p:spPr>
        <p:txBody>
          <a:bodyPr wrap="none" lIns="0" tIns="0" rIns="0" bIns="0" rtlCol="0" anchor="t"/>
          <a:lstStyle/>
          <a:p>
            <a:pPr marL="285739" indent="-285739">
              <a:lnSpc>
                <a:spcPts val="2250"/>
              </a:lnSpc>
              <a:buSzPct val="100000"/>
              <a:buChar char="•"/>
            </a:pPr>
            <a:r>
              <a:rPr lang="en-US" sz="1417" b="1" dirty="0">
                <a:solidFill>
                  <a:srgbClr val="272525"/>
                </a:solidFill>
                <a:latin typeface="Montserrat" pitchFamily="34" charset="0"/>
                <a:ea typeface="Montserrat" pitchFamily="34" charset="-122"/>
                <a:cs typeface="Montserrat" pitchFamily="34" charset="-120"/>
              </a:rPr>
              <a:t>Chuyển đổi kiểu dữ liệu:</a:t>
            </a:r>
            <a:r>
              <a:rPr lang="en-US" sz="1417" dirty="0">
                <a:solidFill>
                  <a:srgbClr val="272525"/>
                </a:solidFill>
                <a:latin typeface="Montserrat" pitchFamily="34" charset="0"/>
                <a:ea typeface="Montserrat" pitchFamily="34" charset="-122"/>
                <a:cs typeface="Montserrat" pitchFamily="34" charset="-120"/>
              </a:rPr>
              <a:t> Đổi InvoiceDate sang định dạng datetime.</a:t>
            </a:r>
            <a:endParaRPr lang="en-US" sz="1417" dirty="0"/>
          </a:p>
        </p:txBody>
      </p:sp>
      <p:sp>
        <p:nvSpPr>
          <p:cNvPr id="7" name="Text 5"/>
          <p:cNvSpPr/>
          <p:nvPr/>
        </p:nvSpPr>
        <p:spPr>
          <a:xfrm>
            <a:off x="439331" y="4281433"/>
            <a:ext cx="10928152" cy="288925"/>
          </a:xfrm>
          <a:prstGeom prst="rect">
            <a:avLst/>
          </a:prstGeom>
          <a:noFill/>
          <a:ln/>
        </p:spPr>
        <p:txBody>
          <a:bodyPr wrap="none" lIns="0" tIns="0" rIns="0" bIns="0" rtlCol="0" anchor="t"/>
          <a:lstStyle/>
          <a:p>
            <a:pPr marL="285739" indent="-285739">
              <a:lnSpc>
                <a:spcPts val="2250"/>
              </a:lnSpc>
              <a:buSzPct val="100000"/>
              <a:buChar char="•"/>
            </a:pPr>
            <a:r>
              <a:rPr lang="en-US" sz="1417" b="1" dirty="0">
                <a:solidFill>
                  <a:srgbClr val="272525"/>
                </a:solidFill>
                <a:latin typeface="Montserrat" pitchFamily="34" charset="0"/>
                <a:ea typeface="Montserrat" pitchFamily="34" charset="-122"/>
                <a:cs typeface="Montserrat" pitchFamily="34" charset="-120"/>
              </a:rPr>
              <a:t>Tạo cột TotalPrice:</a:t>
            </a:r>
            <a:r>
              <a:rPr lang="en-US" sz="1417" dirty="0">
                <a:solidFill>
                  <a:srgbClr val="272525"/>
                </a:solidFill>
                <a:latin typeface="Montserrat" pitchFamily="34" charset="0"/>
                <a:ea typeface="Montserrat" pitchFamily="34" charset="-122"/>
                <a:cs typeface="Montserrat" pitchFamily="34" charset="-120"/>
              </a:rPr>
              <a:t> Tính tổng giá trị giao dịch bằng Quantity nhân UnitPrice.</a:t>
            </a:r>
            <a:endParaRPr lang="en-US" sz="1417" dirty="0"/>
          </a:p>
        </p:txBody>
      </p:sp>
      <p:sp>
        <p:nvSpPr>
          <p:cNvPr id="8" name="Text 6"/>
          <p:cNvSpPr/>
          <p:nvPr/>
        </p:nvSpPr>
        <p:spPr>
          <a:xfrm>
            <a:off x="439331" y="5131682"/>
            <a:ext cx="10928152" cy="866775"/>
          </a:xfrm>
          <a:prstGeom prst="rect">
            <a:avLst/>
          </a:prstGeom>
          <a:noFill/>
          <a:ln/>
        </p:spPr>
        <p:txBody>
          <a:bodyPr wrap="square" lIns="0" tIns="0" rIns="0" bIns="0" rtlCol="0" anchor="t"/>
          <a:lstStyle/>
          <a:p>
            <a:pPr>
              <a:lnSpc>
                <a:spcPts val="2250"/>
              </a:lnSpc>
            </a:pPr>
            <a:r>
              <a:rPr lang="en-US" sz="1417" b="1" dirty="0">
                <a:solidFill>
                  <a:srgbClr val="272525"/>
                </a:solidFill>
                <a:latin typeface="Montserrat" pitchFamily="34" charset="0"/>
                <a:ea typeface="Montserrat" pitchFamily="34" charset="-122"/>
                <a:cs typeface="Montserrat" pitchFamily="34" charset="-120"/>
              </a:rPr>
              <a:t>Kết quả sau xử lý:</a:t>
            </a:r>
            <a:r>
              <a:rPr lang="en-US" sz="1417" dirty="0">
                <a:solidFill>
                  <a:srgbClr val="272525"/>
                </a:solidFill>
                <a:latin typeface="Montserrat" pitchFamily="34" charset="0"/>
                <a:ea typeface="Montserrat" pitchFamily="34" charset="-122"/>
                <a:cs typeface="Montserrat" pitchFamily="34" charset="-120"/>
              </a:rPr>
              <a:t> Số bản ghi còn lại là 397,884, giảm từ 541,909 bản ghi ban đầu. Đã thêm cột mới TotalPrice với kiểu dữ liệu float64. Kiểu dữ liệu sau xử lý bao gồm: InvoiceDate là datetime64[ns]; các cột còn lại gồm 4 cột object, 3 cột float64 và 1 cột int64. Không còn giá trị thiếu trong dữ liệu.</a:t>
            </a:r>
            <a:endParaRPr lang="en-US" sz="1417" dirty="0"/>
          </a:p>
        </p:txBody>
      </p:sp>
      <p:pic>
        <p:nvPicPr>
          <p:cNvPr id="10" name="Hình ảnh 9">
            <a:extLst>
              <a:ext uri="{FF2B5EF4-FFF2-40B4-BE49-F238E27FC236}">
                <a16:creationId xmlns:a16="http://schemas.microsoft.com/office/drawing/2014/main" id="{820A8EF9-576E-A470-FE1E-EBC6DA58CA41}"/>
              </a:ext>
            </a:extLst>
          </p:cNvPr>
          <p:cNvPicPr>
            <a:picLocks noChangeAspect="1"/>
          </p:cNvPicPr>
          <p:nvPr/>
        </p:nvPicPr>
        <p:blipFill>
          <a:blip r:embed="rId3"/>
          <a:stretch>
            <a:fillRect/>
          </a:stretch>
        </p:blipFill>
        <p:spPr>
          <a:xfrm>
            <a:off x="7906864" y="1726319"/>
            <a:ext cx="3969868" cy="286657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34812" y="146992"/>
            <a:ext cx="4937026" cy="443012"/>
          </a:xfrm>
          <a:prstGeom prst="rect">
            <a:avLst/>
          </a:prstGeom>
          <a:noFill/>
          <a:ln/>
        </p:spPr>
        <p:txBody>
          <a:bodyPr wrap="none" lIns="0" tIns="0" rIns="0" bIns="0" rtlCol="0" anchor="t"/>
          <a:lstStyle/>
          <a:p>
            <a:pPr>
              <a:lnSpc>
                <a:spcPts val="3458"/>
              </a:lnSpc>
            </a:pPr>
            <a:r>
              <a:rPr lang="en-US" sz="2750" b="1" dirty="0">
                <a:solidFill>
                  <a:srgbClr val="7068F4"/>
                </a:solidFill>
                <a:latin typeface="Barlow Bold" pitchFamily="34" charset="0"/>
                <a:ea typeface="Barlow Bold" pitchFamily="34" charset="-122"/>
                <a:cs typeface="Barlow Bold" pitchFamily="34" charset="-120"/>
              </a:rPr>
              <a:t>Số Lượng Đơn Hàng Theo Tháng</a:t>
            </a:r>
            <a:endParaRPr lang="en-US" sz="2750" dirty="0"/>
          </a:p>
        </p:txBody>
      </p:sp>
      <p:pic>
        <p:nvPicPr>
          <p:cNvPr id="3" name="Image 0" descr="preencoded.png"/>
          <p:cNvPicPr>
            <a:picLocks noChangeAspect="1"/>
          </p:cNvPicPr>
          <p:nvPr/>
        </p:nvPicPr>
        <p:blipFill>
          <a:blip r:embed="rId3"/>
          <a:stretch>
            <a:fillRect/>
          </a:stretch>
        </p:blipFill>
        <p:spPr>
          <a:xfrm>
            <a:off x="2613987" y="667221"/>
            <a:ext cx="6544767" cy="2761779"/>
          </a:xfrm>
          <a:prstGeom prst="rect">
            <a:avLst/>
          </a:prstGeom>
        </p:spPr>
      </p:pic>
      <p:sp>
        <p:nvSpPr>
          <p:cNvPr id="4" name="Text 1"/>
          <p:cNvSpPr/>
          <p:nvPr/>
        </p:nvSpPr>
        <p:spPr>
          <a:xfrm>
            <a:off x="471289" y="3429000"/>
            <a:ext cx="11249422" cy="215404"/>
          </a:xfrm>
          <a:prstGeom prst="rect">
            <a:avLst/>
          </a:prstGeom>
          <a:noFill/>
          <a:ln/>
        </p:spPr>
        <p:txBody>
          <a:bodyPr wrap="none" lIns="0" tIns="0" rIns="0" bIns="0" rtlCol="0" anchor="t"/>
          <a:lstStyle/>
          <a:p>
            <a:pPr>
              <a:lnSpc>
                <a:spcPts val="1667"/>
              </a:lnSpc>
            </a:pPr>
            <a:r>
              <a:rPr lang="en-US" sz="2400" b="1" dirty="0">
                <a:solidFill>
                  <a:srgbClr val="272525"/>
                </a:solidFill>
                <a:latin typeface="Times New Roman" panose="02020603050405020304" pitchFamily="18" charset="0"/>
                <a:ea typeface="Montserrat" pitchFamily="34" charset="-122"/>
                <a:cs typeface="Times New Roman" panose="02020603050405020304" pitchFamily="18" charset="0"/>
              </a:rPr>
              <a:t>Nhận xét</a:t>
            </a:r>
            <a:r>
              <a:rPr lang="en-US" sz="2400" dirty="0">
                <a:solidFill>
                  <a:srgbClr val="272525"/>
                </a:solidFill>
                <a:latin typeface="Times New Roman" panose="02020603050405020304" pitchFamily="18" charset="0"/>
                <a:ea typeface="Montserrat" pitchFamily="34" charset="-122"/>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5" name="Text 2"/>
          <p:cNvSpPr/>
          <p:nvPr/>
        </p:nvSpPr>
        <p:spPr>
          <a:xfrm>
            <a:off x="261659" y="3811187"/>
            <a:ext cx="11249422" cy="430808"/>
          </a:xfrm>
          <a:prstGeom prst="rect">
            <a:avLst/>
          </a:prstGeom>
          <a:noFill/>
          <a:ln/>
        </p:spPr>
        <p:txBody>
          <a:bodyPr wrap="square" lIns="0" tIns="0" rIns="0" bIns="0" rtlCol="0" anchor="t"/>
          <a:lstStyle/>
          <a:p>
            <a:pPr marL="285739" indent="-285739">
              <a:buSzPct val="100000"/>
              <a:buChar char="•"/>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Số lượng đơn hàng có sự biến động rõ rệt theo tháng. Tháng cao điểm nhất là </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tháng 11/2011</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với hơn 2500 đơn hàng, cho thấy đây có thể là thời điểm mua sắm cao điểm (có thể liên quan đến các dịp lễ như Black Friday hoặc Giáng sinh).</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334812" y="4911923"/>
            <a:ext cx="11249422" cy="215404"/>
          </a:xfrm>
          <a:prstGeom prst="rect">
            <a:avLst/>
          </a:prstGeom>
          <a:noFill/>
          <a:ln/>
        </p:spPr>
        <p:txBody>
          <a:bodyPr wrap="none" lIns="0" tIns="0" rIns="0" bIns="0" rtlCol="0" anchor="t"/>
          <a:lstStyle/>
          <a:p>
            <a:pPr marL="285739" indent="-285739">
              <a:lnSpc>
                <a:spcPts val="1667"/>
              </a:lnSpc>
              <a:buSzPct val="100000"/>
              <a:buChar char="•"/>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Các tháng </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12/2010, 4/2011, 9/2011</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cũng có số lượng đơn hàng cao (khoảng 1500-2000 đơn), </a:t>
            </a:r>
          </a:p>
          <a:p>
            <a:pPr>
              <a:lnSpc>
                <a:spcPts val="1667"/>
              </a:lnSpc>
              <a:buSzPct val="100000"/>
            </a:pPr>
            <a:r>
              <a:rPr lang="en-US" sz="2000" dirty="0" err="1">
                <a:solidFill>
                  <a:srgbClr val="272525"/>
                </a:solidFill>
                <a:latin typeface="Times New Roman" panose="02020603050405020304" pitchFamily="18" charset="0"/>
                <a:ea typeface="Montserrat" pitchFamily="34" charset="-122"/>
                <a:cs typeface="Times New Roman" panose="02020603050405020304" pitchFamily="18" charset="0"/>
              </a:rPr>
              <a:t>cho</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thấy đây là những tháng có hoạt động mua sắm sôi nổi.</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261659" y="5509514"/>
            <a:ext cx="11249422" cy="430808"/>
          </a:xfrm>
          <a:prstGeom prst="rect">
            <a:avLst/>
          </a:prstGeom>
          <a:noFill/>
          <a:ln/>
        </p:spPr>
        <p:txBody>
          <a:bodyPr wrap="square" lIns="0" tIns="0" rIns="0" bIns="0" rtlCol="0" anchor="t"/>
          <a:lstStyle/>
          <a:p>
            <a:pPr marL="285739" indent="-285739">
              <a:lnSpc>
                <a:spcPts val="1667"/>
              </a:lnSpc>
              <a:buSzPct val="100000"/>
              <a:buChar char="•"/>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Tháng thấp điểm nhất là </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tháng 12/2011</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(dưới 500 đơn), có thể do dữ liệu chỉ ghi nhận một phần của tháng hoặc lượng giao dịch giảm sau mùa mua sắm cao điểm tháng 11.</a:t>
            </a:r>
            <a:endParaRPr lang="en-US" sz="2000" dirty="0">
              <a:latin typeface="Times New Roman" panose="02020603050405020304" pitchFamily="18" charset="0"/>
              <a:cs typeface="Times New Roman" panose="02020603050405020304" pitchFamily="18" charset="0"/>
            </a:endParaRPr>
          </a:p>
        </p:txBody>
      </p:sp>
      <p:sp>
        <p:nvSpPr>
          <p:cNvPr id="8" name="Text 5"/>
          <p:cNvSpPr/>
          <p:nvPr/>
        </p:nvSpPr>
        <p:spPr>
          <a:xfrm>
            <a:off x="261659" y="6111810"/>
            <a:ext cx="11249422" cy="430808"/>
          </a:xfrm>
          <a:prstGeom prst="rect">
            <a:avLst/>
          </a:prstGeom>
          <a:noFill/>
          <a:ln/>
        </p:spPr>
        <p:txBody>
          <a:bodyPr wrap="square" lIns="0" tIns="0" rIns="0" bIns="0" rtlCol="0" anchor="t"/>
          <a:lstStyle/>
          <a:p>
            <a:pPr marL="285739" indent="-285739">
              <a:lnSpc>
                <a:spcPts val="1667"/>
              </a:lnSpc>
              <a:buSzPct val="100000"/>
              <a:buChar char="•"/>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Xu hướng chung: Số lượng đơn hàng tăng dần từ đầu năm (tháng 1/2011) đến giữa năm (tháng 4/2011), sau đó giảm nhẹ và tăng mạnh trở lại vào cuối năm (tháng 11/2.</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8298" y="357238"/>
            <a:ext cx="6575028" cy="477738"/>
          </a:xfrm>
          <a:prstGeom prst="rect">
            <a:avLst/>
          </a:prstGeom>
          <a:noFill/>
          <a:ln/>
        </p:spPr>
        <p:txBody>
          <a:bodyPr wrap="none" lIns="0" tIns="0" rIns="0" bIns="0" rtlCol="0" anchor="t"/>
          <a:lstStyle/>
          <a:p>
            <a:pPr>
              <a:lnSpc>
                <a:spcPts val="3750"/>
              </a:lnSpc>
            </a:pPr>
            <a:r>
              <a:rPr lang="en-US" sz="3000" b="1" dirty="0">
                <a:solidFill>
                  <a:srgbClr val="7068F4"/>
                </a:solidFill>
                <a:latin typeface="Barlow Bold" pitchFamily="34" charset="0"/>
                <a:ea typeface="Barlow Bold" pitchFamily="34" charset="-122"/>
                <a:cs typeface="Barlow Bold" pitchFamily="34" charset="-120"/>
              </a:rPr>
              <a:t>Top 10 Quốc Gia Có Doanh Thu Cao Nhất</a:t>
            </a:r>
            <a:endParaRPr lang="en-US" sz="3000" dirty="0"/>
          </a:p>
        </p:txBody>
      </p:sp>
      <p:pic>
        <p:nvPicPr>
          <p:cNvPr id="3" name="Image 0" descr="preencoded.png"/>
          <p:cNvPicPr>
            <a:picLocks noChangeAspect="1"/>
          </p:cNvPicPr>
          <p:nvPr/>
        </p:nvPicPr>
        <p:blipFill>
          <a:blip r:embed="rId3"/>
          <a:stretch>
            <a:fillRect/>
          </a:stretch>
        </p:blipFill>
        <p:spPr>
          <a:xfrm>
            <a:off x="3101372" y="1090950"/>
            <a:ext cx="6531273" cy="2607594"/>
          </a:xfrm>
          <a:prstGeom prst="rect">
            <a:avLst/>
          </a:prstGeom>
        </p:spPr>
      </p:pic>
      <p:sp>
        <p:nvSpPr>
          <p:cNvPr id="4" name="Text 1"/>
          <p:cNvSpPr/>
          <p:nvPr/>
        </p:nvSpPr>
        <p:spPr>
          <a:xfrm>
            <a:off x="508298" y="3822968"/>
            <a:ext cx="11175405" cy="232370"/>
          </a:xfrm>
          <a:prstGeom prst="rect">
            <a:avLst/>
          </a:prstGeom>
          <a:noFill/>
          <a:ln/>
        </p:spPr>
        <p:txBody>
          <a:bodyPr wrap="none" lIns="0" tIns="0" rIns="0" bIns="0" rtlCol="0" anchor="t"/>
          <a:lstStyle/>
          <a:p>
            <a:pPr>
              <a:lnSpc>
                <a:spcPts val="1792"/>
              </a:lnSpc>
            </a:pPr>
            <a:r>
              <a:rPr lang="en-US" sz="2400" b="1" dirty="0">
                <a:solidFill>
                  <a:srgbClr val="272525"/>
                </a:solidFill>
                <a:latin typeface="Times New Roman" panose="02020603050405020304" pitchFamily="18" charset="0"/>
                <a:ea typeface="Montserrat" pitchFamily="34" charset="-122"/>
                <a:cs typeface="Times New Roman" panose="02020603050405020304" pitchFamily="18" charset="0"/>
              </a:rPr>
              <a:t>Nhận xét</a:t>
            </a:r>
            <a:r>
              <a:rPr lang="en-US" sz="2400" dirty="0">
                <a:solidFill>
                  <a:srgbClr val="272525"/>
                </a:solidFill>
                <a:latin typeface="Times New Roman" panose="02020603050405020304" pitchFamily="18" charset="0"/>
                <a:ea typeface="Montserrat" pitchFamily="34" charset="-122"/>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5" name="Text 2"/>
          <p:cNvSpPr/>
          <p:nvPr/>
        </p:nvSpPr>
        <p:spPr>
          <a:xfrm>
            <a:off x="508297" y="4145081"/>
            <a:ext cx="11175405" cy="232370"/>
          </a:xfrm>
          <a:prstGeom prst="rect">
            <a:avLst/>
          </a:prstGeom>
          <a:noFill/>
          <a:ln/>
        </p:spPr>
        <p:txBody>
          <a:bodyPr wrap="none" lIns="0" tIns="0" rIns="0" bIns="0" rtlCol="0" anchor="t"/>
          <a:lstStyle/>
          <a:p>
            <a:pPr marL="285739" indent="-285739">
              <a:lnSpc>
                <a:spcPts val="1792"/>
              </a:lnSpc>
              <a:buSzPct val="100000"/>
              <a:buChar char="•"/>
            </a:pP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United Kingdom</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dẫn đầu với doanh thu vượt trội (gần 7 triệu), cho thấy đây là thị trường chính của doanh </a:t>
            </a:r>
            <a:r>
              <a:rPr lang="en-US" sz="2000" dirty="0" err="1">
                <a:solidFill>
                  <a:srgbClr val="272525"/>
                </a:solidFill>
                <a:latin typeface="Times New Roman" panose="02020603050405020304" pitchFamily="18" charset="0"/>
                <a:ea typeface="Montserrat" pitchFamily="34" charset="-122"/>
                <a:cs typeface="Times New Roman" panose="02020603050405020304" pitchFamily="18" charset="0"/>
              </a:rPr>
              <a:t>nghiệp</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a:t>
            </a:r>
          </a:p>
          <a:p>
            <a:pPr>
              <a:lnSpc>
                <a:spcPts val="1792"/>
              </a:lnSpc>
              <a:buSzPct val="100000"/>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chiếm phần lớn tổng doanh thu.</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385467" y="4849623"/>
            <a:ext cx="11175405" cy="464741"/>
          </a:xfrm>
          <a:prstGeom prst="rect">
            <a:avLst/>
          </a:prstGeom>
          <a:noFill/>
          <a:ln/>
        </p:spPr>
        <p:txBody>
          <a:bodyPr wrap="square" lIns="0" tIns="0" rIns="0" bIns="0" rtlCol="0" anchor="t"/>
          <a:lstStyle/>
          <a:p>
            <a:pPr marL="285739" indent="-285739">
              <a:lnSpc>
                <a:spcPts val="1792"/>
              </a:lnSpc>
              <a:buSzPct val="100000"/>
              <a:buChar char="•"/>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Các quốc gia khác như </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Netherlands, EIRE, Germany, France, Australia, Spain, Switzerland, Belgium, Sweden</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có doanh thu rất thấp (dưới 1 triệu), cho thấy sự chênh lệch lớn về quy mô thị trường giữa United Kingdom và các quốc gia còn lại.</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385467" y="5876278"/>
            <a:ext cx="11175405" cy="464741"/>
          </a:xfrm>
          <a:prstGeom prst="rect">
            <a:avLst/>
          </a:prstGeom>
          <a:noFill/>
          <a:ln/>
        </p:spPr>
        <p:txBody>
          <a:bodyPr wrap="square" lIns="0" tIns="0" rIns="0" bIns="0" rtlCol="0" anchor="t"/>
          <a:lstStyle/>
          <a:p>
            <a:pPr marL="285739" indent="-285739">
              <a:lnSpc>
                <a:spcPts val="1792"/>
              </a:lnSpc>
              <a:buSzPct val="100000"/>
              <a:buChar char="•"/>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Điều này có thể phản ánh rằng doanh nghiệp tập trung chủ yếu vào thị trường nội địa (United Kingdom) và các thị trường quốc tế khác chỉ chiếm tỷ lệ nhỏ trong tổng doanh thu.</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58590" y="360263"/>
            <a:ext cx="4796036" cy="430907"/>
          </a:xfrm>
          <a:prstGeom prst="rect">
            <a:avLst/>
          </a:prstGeom>
          <a:noFill/>
          <a:ln/>
        </p:spPr>
        <p:txBody>
          <a:bodyPr wrap="none" lIns="0" tIns="0" rIns="0" bIns="0" rtlCol="0" anchor="t"/>
          <a:lstStyle/>
          <a:p>
            <a:pPr>
              <a:lnSpc>
                <a:spcPts val="3375"/>
              </a:lnSpc>
            </a:pPr>
            <a:r>
              <a:rPr lang="en-US" sz="2708" b="1" dirty="0">
                <a:solidFill>
                  <a:srgbClr val="7068F4"/>
                </a:solidFill>
                <a:latin typeface="Barlow Bold" pitchFamily="34" charset="0"/>
                <a:ea typeface="Barlow Bold" pitchFamily="34" charset="-122"/>
                <a:cs typeface="Barlow Bold" pitchFamily="34" charset="-120"/>
              </a:rPr>
              <a:t>Doanh Thu Theo Giờ Trong Ngày</a:t>
            </a:r>
            <a:endParaRPr lang="en-US" sz="2708" dirty="0"/>
          </a:p>
        </p:txBody>
      </p:sp>
      <p:pic>
        <p:nvPicPr>
          <p:cNvPr id="3" name="Image 0" descr="preencoded.png"/>
          <p:cNvPicPr>
            <a:picLocks noChangeAspect="1"/>
          </p:cNvPicPr>
          <p:nvPr/>
        </p:nvPicPr>
        <p:blipFill>
          <a:blip r:embed="rId3"/>
          <a:stretch>
            <a:fillRect/>
          </a:stretch>
        </p:blipFill>
        <p:spPr>
          <a:xfrm>
            <a:off x="1714183" y="868364"/>
            <a:ext cx="8099425" cy="3062192"/>
          </a:xfrm>
          <a:prstGeom prst="rect">
            <a:avLst/>
          </a:prstGeom>
        </p:spPr>
      </p:pic>
      <p:sp>
        <p:nvSpPr>
          <p:cNvPr id="4" name="Text 1"/>
          <p:cNvSpPr/>
          <p:nvPr/>
        </p:nvSpPr>
        <p:spPr>
          <a:xfrm>
            <a:off x="458590" y="4230713"/>
            <a:ext cx="11274822" cy="209649"/>
          </a:xfrm>
          <a:prstGeom prst="rect">
            <a:avLst/>
          </a:prstGeom>
          <a:noFill/>
          <a:ln/>
        </p:spPr>
        <p:txBody>
          <a:bodyPr wrap="none" lIns="0" tIns="0" rIns="0" bIns="0" rtlCol="0" anchor="t"/>
          <a:lstStyle/>
          <a:p>
            <a:pPr>
              <a:lnSpc>
                <a:spcPts val="1625"/>
              </a:lnSpc>
            </a:pP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Nhận xét</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
        <p:nvSpPr>
          <p:cNvPr id="5" name="Text 2"/>
          <p:cNvSpPr/>
          <p:nvPr/>
        </p:nvSpPr>
        <p:spPr>
          <a:xfrm>
            <a:off x="458589" y="4529343"/>
            <a:ext cx="11274822" cy="419298"/>
          </a:xfrm>
          <a:prstGeom prst="rect">
            <a:avLst/>
          </a:prstGeom>
          <a:noFill/>
          <a:ln/>
        </p:spPr>
        <p:txBody>
          <a:bodyPr wrap="square" lIns="0" tIns="0" rIns="0" bIns="0" rtlCol="0" anchor="t"/>
          <a:lstStyle/>
          <a:p>
            <a:pPr marL="285739" indent="-285739">
              <a:buSzPct val="100000"/>
              <a:buChar char="•"/>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Doanh thu tăng mạnh từ </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6h sáng</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(gần 0) lên đỉnh điểm vào khoảng </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12h-13h</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(khoảng 1.4 triệu), cho thấy khung giờ giữa trưa là thời điểm khách hàng mua sắm nhiều nhất.</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458589" y="5248798"/>
            <a:ext cx="11274822" cy="209649"/>
          </a:xfrm>
          <a:prstGeom prst="rect">
            <a:avLst/>
          </a:prstGeom>
          <a:noFill/>
          <a:ln/>
        </p:spPr>
        <p:txBody>
          <a:bodyPr wrap="none" lIns="0" tIns="0" rIns="0" bIns="0" rtlCol="0" anchor="t"/>
          <a:lstStyle/>
          <a:p>
            <a:pPr marL="285739" indent="-285739">
              <a:buSzPct val="100000"/>
              <a:buChar char="•"/>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Sau 13h, doanh thu giảm dần đều và ổn định xuống mức thấp nhất vào khoảng </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20h</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(gần 0), </a:t>
            </a:r>
          </a:p>
          <a:p>
            <a:pPr>
              <a:lnSpc>
                <a:spcPts val="1625"/>
              </a:lnSpc>
              <a:buSzPct val="100000"/>
            </a:pPr>
            <a:r>
              <a:rPr lang="en-US" sz="2000" dirty="0" err="1">
                <a:solidFill>
                  <a:srgbClr val="272525"/>
                </a:solidFill>
                <a:latin typeface="Times New Roman" panose="02020603050405020304" pitchFamily="18" charset="0"/>
                <a:ea typeface="Montserrat" pitchFamily="34" charset="-122"/>
                <a:cs typeface="Times New Roman" panose="02020603050405020304" pitchFamily="18" charset="0"/>
              </a:rPr>
              <a:t>cho</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thấy hoạt động mua sắm giảm mạnh vào buổi tối.</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458589" y="5989636"/>
            <a:ext cx="11274822" cy="209649"/>
          </a:xfrm>
          <a:prstGeom prst="rect">
            <a:avLst/>
          </a:prstGeom>
          <a:noFill/>
          <a:ln/>
        </p:spPr>
        <p:txBody>
          <a:bodyPr wrap="none" lIns="0" tIns="0" rIns="0" bIns="0" rtlCol="0" anchor="t"/>
          <a:lstStyle/>
          <a:p>
            <a:pPr marL="285739" indent="-285739">
              <a:buSzPct val="100000"/>
              <a:buChar char="•"/>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Xu hướng này có thể phản ánh thói quen mua sắm của khách hàng, tập trung vào giờ </a:t>
            </a:r>
            <a:r>
              <a:rPr lang="en-US" sz="2000" dirty="0" err="1">
                <a:solidFill>
                  <a:srgbClr val="272525"/>
                </a:solidFill>
                <a:latin typeface="Times New Roman" panose="02020603050405020304" pitchFamily="18" charset="0"/>
                <a:ea typeface="Montserrat" pitchFamily="34" charset="-122"/>
                <a:cs typeface="Times New Roman" panose="02020603050405020304" pitchFamily="18" charset="0"/>
              </a:rPr>
              <a:t>làm</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a:t>
            </a:r>
          </a:p>
          <a:p>
            <a:pPr>
              <a:lnSpc>
                <a:spcPts val="1625"/>
              </a:lnSpc>
              <a:buSzPct val="100000"/>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hoặc giờ nghỉ trưa, và ít giao dịch vào buổi tối.</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1460" y="0"/>
            <a:ext cx="12203460" cy="6869765"/>
          </a:xfrm>
          <a:prstGeom prst="rect">
            <a:avLst/>
          </a:prstGeom>
          <a:gradFill>
            <a:gsLst>
              <a:gs pos="0">
                <a:schemeClr val="bg1">
                  <a:alpha val="77010"/>
                </a:schemeClr>
              </a:gs>
              <a:gs pos="100000">
                <a:schemeClr val="accent1">
                  <a:lumMod val="20000"/>
                  <a:lumOff val="8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6724650"/>
            <a:ext cx="12191741" cy="133510"/>
          </a:xfrm>
          <a:custGeom>
            <a:avLst/>
            <a:gdLst>
              <a:gd name="connsiteX0" fmla="*/ 0 w 12191741"/>
              <a:gd name="connsiteY0" fmla="*/ 0 h 341410"/>
              <a:gd name="connsiteX1" fmla="*/ 12191742 w 12191741"/>
              <a:gd name="connsiteY1" fmla="*/ 0 h 341410"/>
              <a:gd name="connsiteX2" fmla="*/ 12191742 w 12191741"/>
              <a:gd name="connsiteY2" fmla="*/ 341410 h 341410"/>
              <a:gd name="connsiteX3" fmla="*/ 0 w 12191741"/>
              <a:gd name="connsiteY3" fmla="*/ 341410 h 341410"/>
            </a:gdLst>
            <a:ahLst/>
            <a:cxnLst/>
            <a:rect l="l" t="t" r="r" b="b"/>
            <a:pathLst>
              <a:path w="12191741" h="341410">
                <a:moveTo>
                  <a:pt x="0" y="0"/>
                </a:moveTo>
                <a:lnTo>
                  <a:pt x="12191742" y="0"/>
                </a:lnTo>
                <a:lnTo>
                  <a:pt x="12191742" y="341410"/>
                </a:lnTo>
                <a:lnTo>
                  <a:pt x="0" y="341410"/>
                </a:lnTo>
                <a:close/>
              </a:path>
            </a:pathLst>
          </a:custGeom>
          <a:solidFill>
            <a:schemeClr val="accent1"/>
          </a:solidFill>
          <a:ln w="8604" cap="flat">
            <a:noFill/>
            <a:miter/>
          </a:ln>
        </p:spPr>
        <p:txBody>
          <a:bodyPr vert="horz" wrap="square" lIns="91440" tIns="45720" rIns="91440" bIns="45720" rtlCol="0" anchor="ctr"/>
          <a:lstStyle/>
          <a:p>
            <a:pPr algn="l">
              <a:lnSpc>
                <a:spcPct val="100000"/>
              </a:lnSpc>
            </a:pPr>
            <a:endParaRPr kumimoji="1" lang="zh-CN" altLang="en-US"/>
          </a:p>
        </p:txBody>
      </p:sp>
      <p:sp>
        <p:nvSpPr>
          <p:cNvPr id="4" name="标题 1"/>
          <p:cNvSpPr txBox="1"/>
          <p:nvPr/>
        </p:nvSpPr>
        <p:spPr>
          <a:xfrm>
            <a:off x="4735827" y="1308283"/>
            <a:ext cx="432000" cy="430887"/>
          </a:xfrm>
          <a:prstGeom prst="rect">
            <a:avLst/>
          </a:prstGeom>
          <a:noFill/>
          <a:ln w="12700" cap="sq">
            <a:noFill/>
            <a:miter/>
          </a:ln>
        </p:spPr>
        <p:txBody>
          <a:bodyPr vert="horz" wrap="square" lIns="0" tIns="0" rIns="0" bIns="0" rtlCol="0" anchor="ctr"/>
          <a:lstStyle/>
          <a:p>
            <a:pPr algn="l">
              <a:lnSpc>
                <a:spcPct val="100000"/>
              </a:lnSpc>
            </a:pPr>
            <a:r>
              <a:rPr kumimoji="1" lang="en-US" altLang="zh-CN" sz="2200">
                <a:ln w="12700">
                  <a:noFill/>
                </a:ln>
                <a:solidFill>
                  <a:srgbClr val="0F6FC6">
                    <a:alpha val="100000"/>
                  </a:srgbClr>
                </a:solidFill>
                <a:latin typeface="Source Han Sans"/>
                <a:ea typeface="Source Han Sans"/>
                <a:cs typeface="Source Han Sans"/>
              </a:rPr>
              <a:t>01</a:t>
            </a:r>
            <a:endParaRPr kumimoji="1" lang="zh-CN" altLang="en-US"/>
          </a:p>
        </p:txBody>
      </p:sp>
      <p:sp>
        <p:nvSpPr>
          <p:cNvPr id="5" name="标题 1"/>
          <p:cNvSpPr txBox="1"/>
          <p:nvPr/>
        </p:nvSpPr>
        <p:spPr>
          <a:xfrm>
            <a:off x="5171274" y="1378826"/>
            <a:ext cx="2772000" cy="576000"/>
          </a:xfrm>
          <a:prstGeom prst="rect">
            <a:avLst/>
          </a:prstGeom>
          <a:noFill/>
          <a:ln>
            <a:noFill/>
          </a:ln>
        </p:spPr>
        <p:txBody>
          <a:bodyPr vert="horz" wrap="square" lIns="0" tIns="0" rIns="0" bIns="0" rtlCol="0" anchor="t"/>
          <a:lstStyle/>
          <a:p>
            <a:pPr algn="l">
              <a:lnSpc>
                <a:spcPct val="120000"/>
              </a:lnSpc>
            </a:pPr>
            <a:r>
              <a:rPr kumimoji="1" lang="en-US" altLang="zh-CN" dirty="0" err="1">
                <a:ln w="12700">
                  <a:noFill/>
                </a:ln>
                <a:solidFill>
                  <a:srgbClr val="000000">
                    <a:alpha val="100000"/>
                  </a:srgbClr>
                </a:solidFill>
                <a:latin typeface="Source Han Sans"/>
                <a:ea typeface="Source Han Sans"/>
              </a:rPr>
              <a:t>Giới</a:t>
            </a:r>
            <a:r>
              <a:rPr kumimoji="1" lang="en-US" altLang="zh-CN" dirty="0">
                <a:ln w="12700">
                  <a:noFill/>
                </a:ln>
                <a:solidFill>
                  <a:srgbClr val="000000">
                    <a:alpha val="100000"/>
                  </a:srgbClr>
                </a:solidFill>
                <a:latin typeface="Source Han Sans"/>
                <a:ea typeface="Source Han Sans"/>
              </a:rPr>
              <a:t> </a:t>
            </a:r>
            <a:r>
              <a:rPr kumimoji="1" lang="en-US" altLang="zh-CN" dirty="0" err="1">
                <a:ln w="12700">
                  <a:noFill/>
                </a:ln>
                <a:solidFill>
                  <a:srgbClr val="000000">
                    <a:alpha val="100000"/>
                  </a:srgbClr>
                </a:solidFill>
                <a:latin typeface="Source Han Sans"/>
                <a:ea typeface="Source Han Sans"/>
              </a:rPr>
              <a:t>thiệu</a:t>
            </a:r>
            <a:r>
              <a:rPr kumimoji="1" lang="en-US" altLang="zh-CN" dirty="0">
                <a:ln w="12700">
                  <a:noFill/>
                </a:ln>
                <a:solidFill>
                  <a:srgbClr val="000000">
                    <a:alpha val="100000"/>
                  </a:srgbClr>
                </a:solidFill>
                <a:latin typeface="Source Han Sans"/>
                <a:ea typeface="Source Han Sans"/>
              </a:rPr>
              <a:t> </a:t>
            </a:r>
            <a:r>
              <a:rPr kumimoji="1" lang="en-US" altLang="zh-CN" dirty="0" err="1">
                <a:ln w="12700">
                  <a:noFill/>
                </a:ln>
                <a:solidFill>
                  <a:srgbClr val="000000">
                    <a:alpha val="100000"/>
                  </a:srgbClr>
                </a:solidFill>
                <a:latin typeface="Source Han Sans"/>
                <a:ea typeface="Source Han Sans"/>
              </a:rPr>
              <a:t>đề</a:t>
            </a:r>
            <a:r>
              <a:rPr kumimoji="1" lang="en-US" altLang="zh-CN" dirty="0">
                <a:ln w="12700">
                  <a:noFill/>
                </a:ln>
                <a:solidFill>
                  <a:srgbClr val="000000">
                    <a:alpha val="100000"/>
                  </a:srgbClr>
                </a:solidFill>
                <a:latin typeface="Source Han Sans"/>
                <a:ea typeface="Source Han Sans"/>
              </a:rPr>
              <a:t> </a:t>
            </a:r>
            <a:r>
              <a:rPr kumimoji="1" lang="en-US" altLang="zh-CN" dirty="0" err="1">
                <a:ln w="12700">
                  <a:noFill/>
                </a:ln>
                <a:solidFill>
                  <a:srgbClr val="000000">
                    <a:alpha val="100000"/>
                  </a:srgbClr>
                </a:solidFill>
                <a:latin typeface="Source Han Sans"/>
                <a:ea typeface="Source Han Sans"/>
              </a:rPr>
              <a:t>tài</a:t>
            </a:r>
            <a:endParaRPr kumimoji="1" lang="en-US" altLang="zh-CN" dirty="0">
              <a:ln w="12700">
                <a:noFill/>
              </a:ln>
              <a:solidFill>
                <a:srgbClr val="000000">
                  <a:alpha val="100000"/>
                </a:srgbClr>
              </a:solidFill>
              <a:latin typeface="Source Han Sans"/>
              <a:ea typeface="Source Han Sans"/>
            </a:endParaRPr>
          </a:p>
          <a:p>
            <a:pPr algn="l">
              <a:lnSpc>
                <a:spcPct val="120000"/>
              </a:lnSpc>
            </a:pPr>
            <a:r>
              <a:rPr kumimoji="1" lang="en-US" altLang="zh-CN" dirty="0">
                <a:ln w="12700">
                  <a:noFill/>
                </a:ln>
                <a:solidFill>
                  <a:srgbClr val="000000">
                    <a:alpha val="100000"/>
                  </a:srgbClr>
                </a:solidFill>
                <a:latin typeface="Source Han Sans"/>
                <a:ea typeface="Source Han Sans"/>
              </a:rPr>
              <a:t> </a:t>
            </a:r>
            <a:endParaRPr kumimoji="1" lang="zh-CN" altLang="en-US" dirty="0"/>
          </a:p>
        </p:txBody>
      </p:sp>
      <p:sp>
        <p:nvSpPr>
          <p:cNvPr id="6" name="标题 1"/>
          <p:cNvSpPr txBox="1"/>
          <p:nvPr/>
        </p:nvSpPr>
        <p:spPr>
          <a:xfrm>
            <a:off x="4709227" y="4147434"/>
            <a:ext cx="432000" cy="430887"/>
          </a:xfrm>
          <a:prstGeom prst="rect">
            <a:avLst/>
          </a:prstGeom>
          <a:noFill/>
          <a:ln w="12700" cap="sq">
            <a:noFill/>
            <a:miter/>
          </a:ln>
        </p:spPr>
        <p:txBody>
          <a:bodyPr vert="horz" wrap="square" lIns="0" tIns="0" rIns="0" bIns="0" rtlCol="0" anchor="ctr"/>
          <a:lstStyle/>
          <a:p>
            <a:pPr algn="l">
              <a:lnSpc>
                <a:spcPct val="100000"/>
              </a:lnSpc>
            </a:pPr>
            <a:r>
              <a:rPr kumimoji="1" lang="en-US" altLang="zh-CN" sz="2200" dirty="0">
                <a:ln w="12700">
                  <a:noFill/>
                </a:ln>
                <a:solidFill>
                  <a:srgbClr val="0F6FC6">
                    <a:alpha val="100000"/>
                  </a:srgbClr>
                </a:solidFill>
                <a:latin typeface="Source Han Sans"/>
                <a:ea typeface="Source Han Sans"/>
                <a:cs typeface="Source Han Sans"/>
              </a:rPr>
              <a:t>05</a:t>
            </a:r>
            <a:endParaRPr kumimoji="1" lang="zh-CN" altLang="en-US" dirty="0"/>
          </a:p>
        </p:txBody>
      </p:sp>
      <p:sp>
        <p:nvSpPr>
          <p:cNvPr id="7" name="标题 1"/>
          <p:cNvSpPr txBox="1"/>
          <p:nvPr/>
        </p:nvSpPr>
        <p:spPr>
          <a:xfrm>
            <a:off x="5129969" y="4179764"/>
            <a:ext cx="2772000" cy="576000"/>
          </a:xfrm>
          <a:prstGeom prst="rect">
            <a:avLst/>
          </a:prstGeom>
          <a:noFill/>
          <a:ln>
            <a:noFill/>
          </a:ln>
        </p:spPr>
        <p:txBody>
          <a:bodyPr vert="horz" wrap="square" lIns="0" tIns="0" rIns="0" bIns="0" rtlCol="0" anchor="t"/>
          <a:lstStyle/>
          <a:p>
            <a:pPr algn="l">
              <a:lnSpc>
                <a:spcPct val="120000"/>
              </a:lnSpc>
            </a:pPr>
            <a:r>
              <a:rPr kumimoji="1" lang="en-US" altLang="zh-CN" sz="1800" dirty="0" err="1">
                <a:ln w="12700">
                  <a:noFill/>
                </a:ln>
                <a:solidFill>
                  <a:srgbClr val="000000">
                    <a:alpha val="100000"/>
                  </a:srgbClr>
                </a:solidFill>
                <a:latin typeface="Source Han Sans"/>
                <a:ea typeface="Source Han Sans"/>
                <a:cs typeface="Source Han Sans"/>
              </a:rPr>
              <a:t>Giới</a:t>
            </a:r>
            <a:r>
              <a:rPr kumimoji="1" lang="en-US" altLang="zh-CN" sz="1800" dirty="0">
                <a:ln w="12700">
                  <a:noFill/>
                </a:ln>
                <a:solidFill>
                  <a:srgbClr val="000000">
                    <a:alpha val="100000"/>
                  </a:srgbClr>
                </a:solidFill>
                <a:latin typeface="Source Han Sans"/>
                <a:ea typeface="Source Han Sans"/>
                <a:cs typeface="Source Han Sans"/>
              </a:rPr>
              <a:t> </a:t>
            </a:r>
            <a:r>
              <a:rPr kumimoji="1" lang="en-US" altLang="zh-CN" sz="1800" dirty="0" err="1">
                <a:ln w="12700">
                  <a:noFill/>
                </a:ln>
                <a:solidFill>
                  <a:srgbClr val="000000">
                    <a:alpha val="100000"/>
                  </a:srgbClr>
                </a:solidFill>
                <a:latin typeface="Source Han Sans"/>
                <a:ea typeface="Source Han Sans"/>
                <a:cs typeface="Source Han Sans"/>
              </a:rPr>
              <a:t>thiệu</a:t>
            </a:r>
            <a:r>
              <a:rPr kumimoji="1" lang="en-US" altLang="zh-CN" sz="1800" dirty="0">
                <a:ln w="12700">
                  <a:noFill/>
                </a:ln>
                <a:solidFill>
                  <a:srgbClr val="000000">
                    <a:alpha val="100000"/>
                  </a:srgbClr>
                </a:solidFill>
                <a:latin typeface="Source Han Sans"/>
                <a:ea typeface="Source Han Sans"/>
                <a:cs typeface="Source Han Sans"/>
              </a:rPr>
              <a:t> </a:t>
            </a:r>
            <a:r>
              <a:rPr kumimoji="1" lang="en-US" altLang="zh-CN" sz="1800" dirty="0" err="1">
                <a:ln w="12700">
                  <a:noFill/>
                </a:ln>
                <a:solidFill>
                  <a:srgbClr val="000000">
                    <a:alpha val="100000"/>
                  </a:srgbClr>
                </a:solidFill>
                <a:latin typeface="Source Han Sans"/>
                <a:ea typeface="Source Han Sans"/>
                <a:cs typeface="Source Han Sans"/>
              </a:rPr>
              <a:t>bộ</a:t>
            </a:r>
            <a:r>
              <a:rPr kumimoji="1" lang="en-US" altLang="zh-CN" sz="1800" dirty="0">
                <a:ln w="12700">
                  <a:noFill/>
                </a:ln>
                <a:solidFill>
                  <a:srgbClr val="000000">
                    <a:alpha val="100000"/>
                  </a:srgbClr>
                </a:solidFill>
                <a:latin typeface="Source Han Sans"/>
                <a:ea typeface="Source Han Sans"/>
                <a:cs typeface="Source Han Sans"/>
              </a:rPr>
              <a:t> </a:t>
            </a:r>
            <a:r>
              <a:rPr kumimoji="1" lang="en-US" altLang="zh-CN" sz="1800" dirty="0" err="1">
                <a:ln w="12700">
                  <a:noFill/>
                </a:ln>
                <a:solidFill>
                  <a:srgbClr val="000000">
                    <a:alpha val="100000"/>
                  </a:srgbClr>
                </a:solidFill>
                <a:latin typeface="Source Han Sans"/>
                <a:ea typeface="Source Han Sans"/>
                <a:cs typeface="Source Han Sans"/>
              </a:rPr>
              <a:t>dữ</a:t>
            </a:r>
            <a:r>
              <a:rPr kumimoji="1" lang="en-US" altLang="zh-CN" sz="1800" dirty="0">
                <a:ln w="12700">
                  <a:noFill/>
                </a:ln>
                <a:solidFill>
                  <a:srgbClr val="000000">
                    <a:alpha val="100000"/>
                  </a:srgbClr>
                </a:solidFill>
                <a:latin typeface="Source Han Sans"/>
                <a:ea typeface="Source Han Sans"/>
                <a:cs typeface="Source Han Sans"/>
              </a:rPr>
              <a:t> </a:t>
            </a:r>
            <a:r>
              <a:rPr kumimoji="1" lang="en-US" altLang="zh-CN" sz="1800" dirty="0" err="1">
                <a:ln w="12700">
                  <a:noFill/>
                </a:ln>
                <a:solidFill>
                  <a:srgbClr val="000000">
                    <a:alpha val="100000"/>
                  </a:srgbClr>
                </a:solidFill>
                <a:latin typeface="Source Han Sans"/>
                <a:ea typeface="Source Han Sans"/>
                <a:cs typeface="Source Han Sans"/>
              </a:rPr>
              <a:t>liệu</a:t>
            </a:r>
            <a:r>
              <a:rPr kumimoji="1" lang="en-US" altLang="zh-CN" sz="1800" dirty="0">
                <a:ln w="12700">
                  <a:noFill/>
                </a:ln>
                <a:solidFill>
                  <a:srgbClr val="000000">
                    <a:alpha val="100000"/>
                  </a:srgbClr>
                </a:solidFill>
                <a:latin typeface="Source Han Sans"/>
                <a:ea typeface="Source Han Sans"/>
                <a:cs typeface="Source Han Sans"/>
              </a:rPr>
              <a:t> Online Retail</a:t>
            </a:r>
            <a:endParaRPr kumimoji="1" lang="zh-CN" altLang="en-US" dirty="0"/>
          </a:p>
        </p:txBody>
      </p:sp>
      <p:sp>
        <p:nvSpPr>
          <p:cNvPr id="8" name="标题 1"/>
          <p:cNvSpPr txBox="1"/>
          <p:nvPr/>
        </p:nvSpPr>
        <p:spPr>
          <a:xfrm>
            <a:off x="4732691" y="2056769"/>
            <a:ext cx="432000" cy="430887"/>
          </a:xfrm>
          <a:prstGeom prst="rect">
            <a:avLst/>
          </a:prstGeom>
          <a:noFill/>
          <a:ln w="12700" cap="sq">
            <a:noFill/>
            <a:miter/>
          </a:ln>
        </p:spPr>
        <p:txBody>
          <a:bodyPr vert="horz" wrap="square" lIns="0" tIns="0" rIns="0" bIns="0" rtlCol="0" anchor="ctr"/>
          <a:lstStyle/>
          <a:p>
            <a:pPr algn="l">
              <a:lnSpc>
                <a:spcPct val="100000"/>
              </a:lnSpc>
            </a:pPr>
            <a:r>
              <a:rPr kumimoji="1" lang="en-US" altLang="zh-CN" sz="2200" dirty="0">
                <a:ln w="12700">
                  <a:noFill/>
                </a:ln>
                <a:solidFill>
                  <a:srgbClr val="0F6FC6">
                    <a:alpha val="100000"/>
                  </a:srgbClr>
                </a:solidFill>
                <a:latin typeface="Source Han Sans"/>
                <a:ea typeface="Source Han Sans"/>
                <a:cs typeface="Source Han Sans"/>
              </a:rPr>
              <a:t>02</a:t>
            </a:r>
            <a:endParaRPr kumimoji="1" lang="zh-CN" altLang="en-US" dirty="0"/>
          </a:p>
        </p:txBody>
      </p:sp>
      <p:sp>
        <p:nvSpPr>
          <p:cNvPr id="9" name="标题 1"/>
          <p:cNvSpPr txBox="1"/>
          <p:nvPr/>
        </p:nvSpPr>
        <p:spPr>
          <a:xfrm>
            <a:off x="5171274" y="2121044"/>
            <a:ext cx="2772000" cy="576000"/>
          </a:xfrm>
          <a:prstGeom prst="rect">
            <a:avLst/>
          </a:prstGeom>
          <a:noFill/>
          <a:ln>
            <a:noFill/>
          </a:ln>
        </p:spPr>
        <p:txBody>
          <a:bodyPr vert="horz" wrap="square" lIns="0" tIns="0" rIns="0" bIns="0" rtlCol="0" anchor="t"/>
          <a:lstStyle/>
          <a:p>
            <a:pPr algn="l">
              <a:lnSpc>
                <a:spcPct val="120000"/>
              </a:lnSpc>
            </a:pPr>
            <a:r>
              <a:rPr kumimoji="1" lang="en-US" altLang="zh-CN" sz="1800" dirty="0" err="1">
                <a:ln w="12700">
                  <a:noFill/>
                </a:ln>
                <a:solidFill>
                  <a:srgbClr val="000000">
                    <a:alpha val="100000"/>
                  </a:srgbClr>
                </a:solidFill>
                <a:latin typeface="Source Han Sans"/>
                <a:ea typeface="Source Han Sans"/>
                <a:cs typeface="Source Han Sans"/>
              </a:rPr>
              <a:t>Mục</a:t>
            </a:r>
            <a:r>
              <a:rPr kumimoji="1" lang="en-US" altLang="zh-CN" sz="1800" dirty="0">
                <a:ln w="12700">
                  <a:noFill/>
                </a:ln>
                <a:solidFill>
                  <a:srgbClr val="000000">
                    <a:alpha val="100000"/>
                  </a:srgbClr>
                </a:solidFill>
                <a:latin typeface="Source Han Sans"/>
                <a:ea typeface="Source Han Sans"/>
                <a:cs typeface="Source Han Sans"/>
              </a:rPr>
              <a:t> </a:t>
            </a:r>
            <a:r>
              <a:rPr kumimoji="1" lang="en-US" altLang="zh-CN" sz="1800" dirty="0" err="1">
                <a:ln w="12700">
                  <a:noFill/>
                </a:ln>
                <a:solidFill>
                  <a:srgbClr val="000000">
                    <a:alpha val="100000"/>
                  </a:srgbClr>
                </a:solidFill>
                <a:latin typeface="Source Han Sans"/>
                <a:ea typeface="Source Han Sans"/>
                <a:cs typeface="Source Han Sans"/>
              </a:rPr>
              <a:t>tiêu</a:t>
            </a:r>
            <a:r>
              <a:rPr kumimoji="1" lang="en-US" altLang="zh-CN" sz="1800" dirty="0">
                <a:ln w="12700">
                  <a:noFill/>
                </a:ln>
                <a:solidFill>
                  <a:srgbClr val="000000">
                    <a:alpha val="100000"/>
                  </a:srgbClr>
                </a:solidFill>
                <a:latin typeface="Source Han Sans"/>
                <a:ea typeface="Source Han Sans"/>
                <a:cs typeface="Source Han Sans"/>
              </a:rPr>
              <a:t> </a:t>
            </a:r>
            <a:r>
              <a:rPr kumimoji="1" lang="en-US" altLang="zh-CN" sz="1800" dirty="0" err="1">
                <a:ln w="12700">
                  <a:noFill/>
                </a:ln>
                <a:solidFill>
                  <a:srgbClr val="000000">
                    <a:alpha val="100000"/>
                  </a:srgbClr>
                </a:solidFill>
                <a:latin typeface="Source Han Sans"/>
                <a:ea typeface="Source Han Sans"/>
                <a:cs typeface="Source Han Sans"/>
              </a:rPr>
              <a:t>của</a:t>
            </a:r>
            <a:r>
              <a:rPr kumimoji="1" lang="en-US" altLang="zh-CN" sz="1800" dirty="0">
                <a:ln w="12700">
                  <a:noFill/>
                </a:ln>
                <a:solidFill>
                  <a:srgbClr val="000000">
                    <a:alpha val="100000"/>
                  </a:srgbClr>
                </a:solidFill>
                <a:latin typeface="Source Han Sans"/>
                <a:ea typeface="Source Han Sans"/>
                <a:cs typeface="Source Han Sans"/>
              </a:rPr>
              <a:t> </a:t>
            </a:r>
            <a:r>
              <a:rPr kumimoji="1" lang="en-US" altLang="zh-CN" sz="1800" dirty="0" err="1">
                <a:ln w="12700">
                  <a:noFill/>
                </a:ln>
                <a:solidFill>
                  <a:srgbClr val="000000">
                    <a:alpha val="100000"/>
                  </a:srgbClr>
                </a:solidFill>
                <a:latin typeface="Source Han Sans"/>
                <a:ea typeface="Source Han Sans"/>
                <a:cs typeface="Source Han Sans"/>
              </a:rPr>
              <a:t>bài</a:t>
            </a:r>
            <a:r>
              <a:rPr kumimoji="1" lang="en-US" altLang="zh-CN" sz="1800" dirty="0">
                <a:ln w="12700">
                  <a:noFill/>
                </a:ln>
                <a:solidFill>
                  <a:srgbClr val="000000">
                    <a:alpha val="100000"/>
                  </a:srgbClr>
                </a:solidFill>
                <a:latin typeface="Source Han Sans"/>
                <a:ea typeface="Source Han Sans"/>
                <a:cs typeface="Source Han Sans"/>
              </a:rPr>
              <a:t> </a:t>
            </a:r>
            <a:r>
              <a:rPr kumimoji="1" lang="en-US" altLang="zh-CN" sz="1800" dirty="0" err="1">
                <a:ln w="12700">
                  <a:noFill/>
                </a:ln>
                <a:solidFill>
                  <a:srgbClr val="000000">
                    <a:alpha val="100000"/>
                  </a:srgbClr>
                </a:solidFill>
                <a:latin typeface="Source Han Sans"/>
                <a:ea typeface="Source Han Sans"/>
                <a:cs typeface="Source Han Sans"/>
              </a:rPr>
              <a:t>toán</a:t>
            </a:r>
            <a:endParaRPr kumimoji="1" lang="zh-CN" altLang="en-US" dirty="0"/>
          </a:p>
        </p:txBody>
      </p:sp>
      <p:sp>
        <p:nvSpPr>
          <p:cNvPr id="10" name="标题 1"/>
          <p:cNvSpPr txBox="1"/>
          <p:nvPr/>
        </p:nvSpPr>
        <p:spPr>
          <a:xfrm>
            <a:off x="4751114" y="4814024"/>
            <a:ext cx="432000" cy="430887"/>
          </a:xfrm>
          <a:prstGeom prst="rect">
            <a:avLst/>
          </a:prstGeom>
          <a:noFill/>
          <a:ln w="12700" cap="sq">
            <a:noFill/>
            <a:miter/>
          </a:ln>
        </p:spPr>
        <p:txBody>
          <a:bodyPr vert="horz" wrap="square" lIns="0" tIns="0" rIns="0" bIns="0" rtlCol="0" anchor="ctr"/>
          <a:lstStyle/>
          <a:p>
            <a:pPr algn="l">
              <a:lnSpc>
                <a:spcPct val="100000"/>
              </a:lnSpc>
            </a:pPr>
            <a:r>
              <a:rPr kumimoji="1" lang="en-US" altLang="zh-CN" sz="2200" dirty="0">
                <a:ln w="12700">
                  <a:noFill/>
                </a:ln>
                <a:solidFill>
                  <a:srgbClr val="0F6FC6">
                    <a:alpha val="100000"/>
                  </a:srgbClr>
                </a:solidFill>
                <a:latin typeface="Source Han Sans"/>
                <a:ea typeface="Source Han Sans"/>
                <a:cs typeface="Source Han Sans"/>
              </a:rPr>
              <a:t>06</a:t>
            </a:r>
            <a:endParaRPr kumimoji="1" lang="zh-CN" altLang="en-US" dirty="0"/>
          </a:p>
        </p:txBody>
      </p:sp>
      <p:sp>
        <p:nvSpPr>
          <p:cNvPr id="11" name="标题 1"/>
          <p:cNvSpPr txBox="1"/>
          <p:nvPr/>
        </p:nvSpPr>
        <p:spPr>
          <a:xfrm>
            <a:off x="5181498" y="4860836"/>
            <a:ext cx="2772000" cy="576000"/>
          </a:xfrm>
          <a:prstGeom prst="rect">
            <a:avLst/>
          </a:prstGeom>
          <a:noFill/>
          <a:ln>
            <a:noFill/>
          </a:ln>
        </p:spPr>
        <p:txBody>
          <a:bodyPr vert="horz" wrap="square" lIns="0" tIns="0" rIns="0" bIns="0" rtlCol="0" anchor="t"/>
          <a:lstStyle/>
          <a:p>
            <a:pPr algn="l">
              <a:lnSpc>
                <a:spcPct val="120000"/>
              </a:lnSpc>
            </a:pPr>
            <a:r>
              <a:rPr kumimoji="1" lang="en-US" altLang="zh-CN" sz="1800" dirty="0" err="1">
                <a:ln w="12700">
                  <a:noFill/>
                </a:ln>
                <a:solidFill>
                  <a:srgbClr val="000000">
                    <a:alpha val="100000"/>
                  </a:srgbClr>
                </a:solidFill>
                <a:latin typeface="Source Han Sans"/>
                <a:ea typeface="Source Han Sans"/>
                <a:cs typeface="Source Han Sans"/>
              </a:rPr>
              <a:t>Thực</a:t>
            </a:r>
            <a:r>
              <a:rPr kumimoji="1" lang="en-US" altLang="zh-CN" sz="1800" dirty="0">
                <a:ln w="12700">
                  <a:noFill/>
                </a:ln>
                <a:solidFill>
                  <a:srgbClr val="000000">
                    <a:alpha val="100000"/>
                  </a:srgbClr>
                </a:solidFill>
                <a:latin typeface="Source Han Sans"/>
                <a:ea typeface="Source Han Sans"/>
                <a:cs typeface="Source Han Sans"/>
              </a:rPr>
              <a:t> </a:t>
            </a:r>
            <a:r>
              <a:rPr kumimoji="1" lang="en-US" altLang="zh-CN" sz="1800" dirty="0" err="1">
                <a:ln w="12700">
                  <a:noFill/>
                </a:ln>
                <a:solidFill>
                  <a:srgbClr val="000000">
                    <a:alpha val="100000"/>
                  </a:srgbClr>
                </a:solidFill>
                <a:latin typeface="Source Han Sans"/>
                <a:ea typeface="Source Han Sans"/>
                <a:cs typeface="Source Han Sans"/>
              </a:rPr>
              <a:t>nghiệm</a:t>
            </a:r>
            <a:endParaRPr kumimoji="1" lang="zh-CN" altLang="en-US" dirty="0"/>
          </a:p>
        </p:txBody>
      </p:sp>
      <p:sp>
        <p:nvSpPr>
          <p:cNvPr id="12" name="标题 1"/>
          <p:cNvSpPr txBox="1"/>
          <p:nvPr/>
        </p:nvSpPr>
        <p:spPr>
          <a:xfrm>
            <a:off x="4751114" y="2723359"/>
            <a:ext cx="432000" cy="430887"/>
          </a:xfrm>
          <a:prstGeom prst="rect">
            <a:avLst/>
          </a:prstGeom>
          <a:noFill/>
          <a:ln w="12700" cap="sq">
            <a:noFill/>
            <a:miter/>
          </a:ln>
        </p:spPr>
        <p:txBody>
          <a:bodyPr vert="horz" wrap="square" lIns="0" tIns="0" rIns="0" bIns="0" rtlCol="0" anchor="ctr"/>
          <a:lstStyle/>
          <a:p>
            <a:pPr algn="l">
              <a:lnSpc>
                <a:spcPct val="100000"/>
              </a:lnSpc>
            </a:pPr>
            <a:r>
              <a:rPr kumimoji="1" lang="en-US" altLang="zh-CN" sz="2200" dirty="0">
                <a:ln w="12700">
                  <a:noFill/>
                </a:ln>
                <a:solidFill>
                  <a:srgbClr val="0F6FC6">
                    <a:alpha val="100000"/>
                  </a:srgbClr>
                </a:solidFill>
                <a:latin typeface="Source Han Sans"/>
                <a:ea typeface="Source Han Sans"/>
                <a:cs typeface="Source Han Sans"/>
              </a:rPr>
              <a:t>03</a:t>
            </a:r>
            <a:endParaRPr kumimoji="1" lang="zh-CN" altLang="en-US" dirty="0"/>
          </a:p>
        </p:txBody>
      </p:sp>
      <p:sp>
        <p:nvSpPr>
          <p:cNvPr id="13" name="标题 1"/>
          <p:cNvSpPr txBox="1"/>
          <p:nvPr/>
        </p:nvSpPr>
        <p:spPr>
          <a:xfrm>
            <a:off x="5192535" y="2779054"/>
            <a:ext cx="2772000" cy="576000"/>
          </a:xfrm>
          <a:prstGeom prst="rect">
            <a:avLst/>
          </a:prstGeom>
          <a:noFill/>
          <a:ln>
            <a:noFill/>
          </a:ln>
        </p:spPr>
        <p:txBody>
          <a:bodyPr vert="horz" wrap="square" lIns="0" tIns="0" rIns="0" bIns="0" rtlCol="0" anchor="t"/>
          <a:lstStyle/>
          <a:p>
            <a:pPr algn="l">
              <a:lnSpc>
                <a:spcPct val="120000"/>
              </a:lnSpc>
            </a:pPr>
            <a:r>
              <a:rPr kumimoji="1" lang="en-US" altLang="zh-CN" sz="1800" dirty="0" err="1">
                <a:ln w="12700">
                  <a:noFill/>
                </a:ln>
                <a:solidFill>
                  <a:srgbClr val="000000">
                    <a:alpha val="100000"/>
                  </a:srgbClr>
                </a:solidFill>
                <a:latin typeface="Source Han Sans"/>
                <a:ea typeface="Source Han Sans"/>
                <a:cs typeface="Source Han Sans"/>
              </a:rPr>
              <a:t>Thuật</a:t>
            </a:r>
            <a:r>
              <a:rPr kumimoji="1" lang="en-US" altLang="zh-CN" sz="1800" dirty="0">
                <a:ln w="12700">
                  <a:noFill/>
                </a:ln>
                <a:solidFill>
                  <a:srgbClr val="000000">
                    <a:alpha val="100000"/>
                  </a:srgbClr>
                </a:solidFill>
                <a:latin typeface="Source Han Sans"/>
                <a:ea typeface="Source Han Sans"/>
                <a:cs typeface="Source Han Sans"/>
              </a:rPr>
              <a:t> </a:t>
            </a:r>
            <a:r>
              <a:rPr kumimoji="1" lang="en-US" altLang="zh-CN" sz="1800" dirty="0" err="1">
                <a:ln w="12700">
                  <a:noFill/>
                </a:ln>
                <a:solidFill>
                  <a:srgbClr val="000000">
                    <a:alpha val="100000"/>
                  </a:srgbClr>
                </a:solidFill>
                <a:latin typeface="Source Han Sans"/>
                <a:ea typeface="Source Han Sans"/>
                <a:cs typeface="Source Han Sans"/>
              </a:rPr>
              <a:t>toán</a:t>
            </a:r>
            <a:r>
              <a:rPr kumimoji="1" lang="en-US" altLang="zh-CN" sz="1800" dirty="0">
                <a:ln w="12700">
                  <a:noFill/>
                </a:ln>
                <a:solidFill>
                  <a:srgbClr val="000000">
                    <a:alpha val="100000"/>
                  </a:srgbClr>
                </a:solidFill>
                <a:latin typeface="Source Han Sans"/>
                <a:ea typeface="Source Han Sans"/>
                <a:cs typeface="Source Han Sans"/>
              </a:rPr>
              <a:t> </a:t>
            </a:r>
            <a:r>
              <a:rPr kumimoji="1" lang="en-US" altLang="zh-CN" sz="1800" dirty="0" err="1">
                <a:ln w="12700">
                  <a:noFill/>
                </a:ln>
                <a:solidFill>
                  <a:srgbClr val="000000">
                    <a:alpha val="100000"/>
                  </a:srgbClr>
                </a:solidFill>
                <a:latin typeface="Source Han Sans"/>
                <a:ea typeface="Source Han Sans"/>
                <a:cs typeface="Source Han Sans"/>
              </a:rPr>
              <a:t>Apriori</a:t>
            </a:r>
            <a:endParaRPr kumimoji="1" lang="zh-CN" altLang="en-US" dirty="0"/>
          </a:p>
        </p:txBody>
      </p:sp>
      <p:sp>
        <p:nvSpPr>
          <p:cNvPr id="18" name="标题 1"/>
          <p:cNvSpPr txBox="1"/>
          <p:nvPr/>
        </p:nvSpPr>
        <p:spPr>
          <a:xfrm>
            <a:off x="8221637" y="1333840"/>
            <a:ext cx="432000" cy="430887"/>
          </a:xfrm>
          <a:prstGeom prst="rect">
            <a:avLst/>
          </a:prstGeom>
          <a:noFill/>
          <a:ln w="12700" cap="sq">
            <a:noFill/>
            <a:miter/>
          </a:ln>
        </p:spPr>
        <p:txBody>
          <a:bodyPr vert="horz" wrap="square" lIns="0" tIns="0" rIns="0" bIns="0" rtlCol="0" anchor="ctr"/>
          <a:lstStyle/>
          <a:p>
            <a:pPr algn="l">
              <a:lnSpc>
                <a:spcPct val="100000"/>
              </a:lnSpc>
            </a:pPr>
            <a:r>
              <a:rPr kumimoji="1" lang="en-US" altLang="zh-CN" sz="2200" dirty="0">
                <a:ln w="12700">
                  <a:noFill/>
                </a:ln>
                <a:solidFill>
                  <a:srgbClr val="0F6FC6">
                    <a:alpha val="100000"/>
                  </a:srgbClr>
                </a:solidFill>
                <a:latin typeface="Source Han Sans"/>
                <a:ea typeface="Source Han Sans"/>
                <a:cs typeface="Source Han Sans"/>
              </a:rPr>
              <a:t>07</a:t>
            </a:r>
            <a:endParaRPr kumimoji="1" lang="zh-CN" altLang="en-US" dirty="0"/>
          </a:p>
        </p:txBody>
      </p:sp>
      <p:sp>
        <p:nvSpPr>
          <p:cNvPr id="19" name="标题 1"/>
          <p:cNvSpPr txBox="1"/>
          <p:nvPr/>
        </p:nvSpPr>
        <p:spPr>
          <a:xfrm>
            <a:off x="8710054" y="1387729"/>
            <a:ext cx="2772000" cy="576000"/>
          </a:xfrm>
          <a:prstGeom prst="rect">
            <a:avLst/>
          </a:prstGeom>
          <a:noFill/>
          <a:ln>
            <a:noFill/>
          </a:ln>
        </p:spPr>
        <p:txBody>
          <a:bodyPr vert="horz" wrap="square" lIns="0" tIns="0" rIns="0" bIns="0" rtlCol="0" anchor="t"/>
          <a:lstStyle/>
          <a:p>
            <a:pPr algn="l">
              <a:lnSpc>
                <a:spcPct val="120000"/>
              </a:lnSpc>
            </a:pPr>
            <a:r>
              <a:rPr kumimoji="1" lang="en-US" altLang="zh-CN" sz="1800" dirty="0">
                <a:ln w="12700">
                  <a:noFill/>
                </a:ln>
                <a:solidFill>
                  <a:srgbClr val="000000">
                    <a:alpha val="100000"/>
                  </a:srgbClr>
                </a:solidFill>
                <a:latin typeface="Source Han Sans"/>
                <a:ea typeface="Source Han Sans"/>
                <a:cs typeface="Source Han Sans"/>
              </a:rPr>
              <a:t>So </a:t>
            </a:r>
            <a:r>
              <a:rPr kumimoji="1" lang="en-US" altLang="zh-CN" sz="1800" dirty="0" err="1">
                <a:ln w="12700">
                  <a:noFill/>
                </a:ln>
                <a:solidFill>
                  <a:srgbClr val="000000">
                    <a:alpha val="100000"/>
                  </a:srgbClr>
                </a:solidFill>
                <a:latin typeface="Source Han Sans"/>
                <a:ea typeface="Source Han Sans"/>
                <a:cs typeface="Source Han Sans"/>
              </a:rPr>
              <a:t>sánh</a:t>
            </a:r>
            <a:r>
              <a:rPr kumimoji="1" lang="en-US" altLang="zh-CN" sz="1800" dirty="0">
                <a:ln w="12700">
                  <a:noFill/>
                </a:ln>
                <a:solidFill>
                  <a:srgbClr val="000000">
                    <a:alpha val="100000"/>
                  </a:srgbClr>
                </a:solidFill>
                <a:latin typeface="Source Han Sans"/>
                <a:ea typeface="Source Han Sans"/>
                <a:cs typeface="Source Han Sans"/>
              </a:rPr>
              <a:t> </a:t>
            </a:r>
            <a:r>
              <a:rPr kumimoji="1" lang="en-US" altLang="zh-CN" sz="1800" dirty="0" err="1">
                <a:ln w="12700">
                  <a:noFill/>
                </a:ln>
                <a:solidFill>
                  <a:srgbClr val="000000">
                    <a:alpha val="100000"/>
                  </a:srgbClr>
                </a:solidFill>
                <a:latin typeface="Source Han Sans"/>
                <a:ea typeface="Source Han Sans"/>
                <a:cs typeface="Source Han Sans"/>
              </a:rPr>
              <a:t>hai</a:t>
            </a:r>
            <a:r>
              <a:rPr kumimoji="1" lang="en-US" altLang="zh-CN" sz="1800" dirty="0">
                <a:ln w="12700">
                  <a:noFill/>
                </a:ln>
                <a:solidFill>
                  <a:srgbClr val="000000">
                    <a:alpha val="100000"/>
                  </a:srgbClr>
                </a:solidFill>
                <a:latin typeface="Source Han Sans"/>
                <a:ea typeface="Source Han Sans"/>
                <a:cs typeface="Source Han Sans"/>
              </a:rPr>
              <a:t> </a:t>
            </a:r>
            <a:r>
              <a:rPr kumimoji="1" lang="en-US" altLang="zh-CN" sz="1800" dirty="0" err="1">
                <a:ln w="12700">
                  <a:noFill/>
                </a:ln>
                <a:solidFill>
                  <a:srgbClr val="000000">
                    <a:alpha val="100000"/>
                  </a:srgbClr>
                </a:solidFill>
                <a:latin typeface="Source Han Sans"/>
                <a:ea typeface="Source Han Sans"/>
                <a:cs typeface="Source Han Sans"/>
              </a:rPr>
              <a:t>thuật</a:t>
            </a:r>
            <a:r>
              <a:rPr kumimoji="1" lang="en-US" altLang="zh-CN" sz="1800" dirty="0">
                <a:ln w="12700">
                  <a:noFill/>
                </a:ln>
                <a:solidFill>
                  <a:srgbClr val="000000">
                    <a:alpha val="100000"/>
                  </a:srgbClr>
                </a:solidFill>
                <a:latin typeface="Source Han Sans"/>
                <a:ea typeface="Source Han Sans"/>
                <a:cs typeface="Source Han Sans"/>
              </a:rPr>
              <a:t> </a:t>
            </a:r>
            <a:r>
              <a:rPr kumimoji="1" lang="en-US" altLang="zh-CN" sz="1800" dirty="0" err="1">
                <a:ln w="12700">
                  <a:noFill/>
                </a:ln>
                <a:solidFill>
                  <a:srgbClr val="000000">
                    <a:alpha val="100000"/>
                  </a:srgbClr>
                </a:solidFill>
                <a:latin typeface="Source Han Sans"/>
                <a:ea typeface="Source Han Sans"/>
                <a:cs typeface="Source Han Sans"/>
              </a:rPr>
              <a:t>toán</a:t>
            </a:r>
            <a:endParaRPr kumimoji="1" lang="zh-CN" altLang="en-US" dirty="0"/>
          </a:p>
        </p:txBody>
      </p:sp>
      <p:sp>
        <p:nvSpPr>
          <p:cNvPr id="20" name="标题 1"/>
          <p:cNvSpPr txBox="1"/>
          <p:nvPr/>
        </p:nvSpPr>
        <p:spPr>
          <a:xfrm>
            <a:off x="8282991" y="1978157"/>
            <a:ext cx="432000" cy="430887"/>
          </a:xfrm>
          <a:prstGeom prst="rect">
            <a:avLst/>
          </a:prstGeom>
          <a:noFill/>
          <a:ln w="12700" cap="sq">
            <a:noFill/>
            <a:miter/>
          </a:ln>
        </p:spPr>
        <p:txBody>
          <a:bodyPr vert="horz" wrap="square" lIns="0" tIns="0" rIns="0" bIns="0" rtlCol="0" anchor="ctr"/>
          <a:lstStyle/>
          <a:p>
            <a:pPr algn="l">
              <a:lnSpc>
                <a:spcPct val="100000"/>
              </a:lnSpc>
            </a:pPr>
            <a:r>
              <a:rPr kumimoji="1" lang="en-US" altLang="zh-CN" sz="2200" dirty="0">
                <a:ln w="12700">
                  <a:noFill/>
                </a:ln>
                <a:solidFill>
                  <a:srgbClr val="0F6FC6">
                    <a:alpha val="100000"/>
                  </a:srgbClr>
                </a:solidFill>
                <a:latin typeface="Source Han Sans"/>
                <a:ea typeface="Source Han Sans"/>
              </a:rPr>
              <a:t>08</a:t>
            </a:r>
            <a:endParaRPr kumimoji="1" lang="zh-CN" altLang="en-US" dirty="0"/>
          </a:p>
        </p:txBody>
      </p:sp>
      <p:sp>
        <p:nvSpPr>
          <p:cNvPr id="21" name="标题 1"/>
          <p:cNvSpPr txBox="1"/>
          <p:nvPr/>
        </p:nvSpPr>
        <p:spPr>
          <a:xfrm>
            <a:off x="8829509" y="1991679"/>
            <a:ext cx="2772000" cy="576000"/>
          </a:xfrm>
          <a:prstGeom prst="rect">
            <a:avLst/>
          </a:prstGeom>
          <a:noFill/>
          <a:ln>
            <a:noFill/>
          </a:ln>
        </p:spPr>
        <p:txBody>
          <a:bodyPr vert="horz" wrap="square" lIns="0" tIns="0" rIns="0" bIns="0" rtlCol="0" anchor="t"/>
          <a:lstStyle/>
          <a:p>
            <a:pPr algn="l">
              <a:lnSpc>
                <a:spcPct val="120000"/>
              </a:lnSpc>
            </a:pPr>
            <a:r>
              <a:rPr kumimoji="1" lang="en-US" altLang="zh-CN" sz="1800" dirty="0" err="1">
                <a:ln w="12700">
                  <a:noFill/>
                </a:ln>
                <a:solidFill>
                  <a:srgbClr val="000000">
                    <a:alpha val="100000"/>
                  </a:srgbClr>
                </a:solidFill>
                <a:latin typeface="Source Han Sans"/>
                <a:ea typeface="Source Han Sans"/>
                <a:cs typeface="Source Han Sans"/>
              </a:rPr>
              <a:t>Kết</a:t>
            </a:r>
            <a:r>
              <a:rPr kumimoji="1" lang="en-US" altLang="zh-CN" sz="1800" dirty="0">
                <a:ln w="12700">
                  <a:noFill/>
                </a:ln>
                <a:solidFill>
                  <a:srgbClr val="000000">
                    <a:alpha val="100000"/>
                  </a:srgbClr>
                </a:solidFill>
                <a:latin typeface="Source Han Sans"/>
                <a:ea typeface="Source Han Sans"/>
                <a:cs typeface="Source Han Sans"/>
              </a:rPr>
              <a:t> </a:t>
            </a:r>
            <a:r>
              <a:rPr kumimoji="1" lang="en-US" altLang="zh-CN" sz="1800" dirty="0" err="1">
                <a:ln w="12700">
                  <a:noFill/>
                </a:ln>
                <a:solidFill>
                  <a:srgbClr val="000000">
                    <a:alpha val="100000"/>
                  </a:srgbClr>
                </a:solidFill>
                <a:latin typeface="Source Han Sans"/>
                <a:ea typeface="Source Han Sans"/>
                <a:cs typeface="Source Han Sans"/>
              </a:rPr>
              <a:t>luận</a:t>
            </a:r>
            <a:r>
              <a:rPr kumimoji="1" lang="en-US" altLang="zh-CN" sz="1800" dirty="0">
                <a:ln w="12700">
                  <a:noFill/>
                </a:ln>
                <a:solidFill>
                  <a:srgbClr val="000000">
                    <a:alpha val="100000"/>
                  </a:srgbClr>
                </a:solidFill>
                <a:latin typeface="Source Han Sans"/>
                <a:ea typeface="Source Han Sans"/>
                <a:cs typeface="Source Han Sans"/>
              </a:rPr>
              <a:t> </a:t>
            </a:r>
            <a:endParaRPr kumimoji="1" lang="zh-CN" altLang="en-US" dirty="0"/>
          </a:p>
        </p:txBody>
      </p:sp>
      <p:sp>
        <p:nvSpPr>
          <p:cNvPr id="22" name="标题 1"/>
          <p:cNvSpPr txBox="1"/>
          <p:nvPr/>
        </p:nvSpPr>
        <p:spPr>
          <a:xfrm>
            <a:off x="8329538" y="2813579"/>
            <a:ext cx="432000" cy="430887"/>
          </a:xfrm>
          <a:prstGeom prst="rect">
            <a:avLst/>
          </a:prstGeom>
          <a:noFill/>
          <a:ln w="12700" cap="sq">
            <a:noFill/>
            <a:miter/>
          </a:ln>
        </p:spPr>
        <p:txBody>
          <a:bodyPr vert="horz" wrap="square" lIns="0" tIns="0" rIns="0" bIns="0" rtlCol="0" anchor="ctr"/>
          <a:lstStyle/>
          <a:p>
            <a:pPr algn="l">
              <a:lnSpc>
                <a:spcPct val="100000"/>
              </a:lnSpc>
            </a:pPr>
            <a:r>
              <a:rPr kumimoji="1" lang="en-US" altLang="zh-CN" sz="2200" dirty="0">
                <a:ln w="12700">
                  <a:noFill/>
                </a:ln>
                <a:solidFill>
                  <a:srgbClr val="0F6FC6">
                    <a:alpha val="100000"/>
                  </a:srgbClr>
                </a:solidFill>
                <a:latin typeface="Source Han Sans"/>
                <a:ea typeface="Source Han Sans"/>
              </a:rPr>
              <a:t>09</a:t>
            </a:r>
            <a:endParaRPr kumimoji="1" lang="zh-CN" altLang="en-US" dirty="0"/>
          </a:p>
        </p:txBody>
      </p:sp>
      <p:sp>
        <p:nvSpPr>
          <p:cNvPr id="23" name="标题 1"/>
          <p:cNvSpPr txBox="1"/>
          <p:nvPr/>
        </p:nvSpPr>
        <p:spPr>
          <a:xfrm>
            <a:off x="8872031" y="2866246"/>
            <a:ext cx="2772000" cy="576000"/>
          </a:xfrm>
          <a:prstGeom prst="rect">
            <a:avLst/>
          </a:prstGeom>
          <a:noFill/>
          <a:ln>
            <a:noFill/>
          </a:ln>
        </p:spPr>
        <p:txBody>
          <a:bodyPr vert="horz" wrap="square" lIns="0" tIns="0" rIns="0" bIns="0" rtlCol="0" anchor="t"/>
          <a:lstStyle/>
          <a:p>
            <a:pPr algn="l">
              <a:lnSpc>
                <a:spcPct val="120000"/>
              </a:lnSpc>
            </a:pPr>
            <a:r>
              <a:rPr kumimoji="1" lang="en-US" altLang="zh-CN" sz="1800" dirty="0" err="1">
                <a:ln w="12700">
                  <a:noFill/>
                </a:ln>
                <a:solidFill>
                  <a:srgbClr val="000000">
                    <a:alpha val="100000"/>
                  </a:srgbClr>
                </a:solidFill>
                <a:latin typeface="Source Han Sans"/>
                <a:ea typeface="Source Han Sans"/>
                <a:cs typeface="Source Han Sans"/>
              </a:rPr>
              <a:t>Phần</a:t>
            </a:r>
            <a:r>
              <a:rPr kumimoji="1" lang="en-US" altLang="zh-CN" sz="1800" dirty="0">
                <a:ln w="12700">
                  <a:noFill/>
                </a:ln>
                <a:solidFill>
                  <a:srgbClr val="000000">
                    <a:alpha val="100000"/>
                  </a:srgbClr>
                </a:solidFill>
                <a:latin typeface="Source Han Sans"/>
                <a:ea typeface="Source Han Sans"/>
                <a:cs typeface="Source Han Sans"/>
              </a:rPr>
              <a:t> </a:t>
            </a:r>
            <a:r>
              <a:rPr kumimoji="1" lang="en-US" altLang="zh-CN" sz="1800" dirty="0" err="1">
                <a:ln w="12700">
                  <a:noFill/>
                </a:ln>
                <a:solidFill>
                  <a:srgbClr val="000000">
                    <a:alpha val="100000"/>
                  </a:srgbClr>
                </a:solidFill>
                <a:latin typeface="Source Han Sans"/>
                <a:ea typeface="Source Han Sans"/>
                <a:cs typeface="Source Han Sans"/>
              </a:rPr>
              <a:t>hỏi</a:t>
            </a:r>
            <a:r>
              <a:rPr kumimoji="1" lang="en-US" altLang="zh-CN" sz="1800" dirty="0">
                <a:ln w="12700">
                  <a:noFill/>
                </a:ln>
                <a:solidFill>
                  <a:srgbClr val="000000">
                    <a:alpha val="100000"/>
                  </a:srgbClr>
                </a:solidFill>
                <a:latin typeface="Source Han Sans"/>
                <a:ea typeface="Source Han Sans"/>
                <a:cs typeface="Source Han Sans"/>
              </a:rPr>
              <a:t> </a:t>
            </a:r>
            <a:r>
              <a:rPr kumimoji="1" lang="en-US" altLang="zh-CN" sz="1800" dirty="0" err="1">
                <a:ln w="12700">
                  <a:noFill/>
                </a:ln>
                <a:solidFill>
                  <a:srgbClr val="000000">
                    <a:alpha val="100000"/>
                  </a:srgbClr>
                </a:solidFill>
                <a:latin typeface="Source Han Sans"/>
                <a:ea typeface="Source Han Sans"/>
                <a:cs typeface="Source Han Sans"/>
              </a:rPr>
              <a:t>đáp</a:t>
            </a:r>
            <a:endParaRPr kumimoji="1" lang="zh-CN" altLang="en-US" dirty="0"/>
          </a:p>
        </p:txBody>
      </p:sp>
      <p:sp>
        <p:nvSpPr>
          <p:cNvPr id="24" name="标题 1"/>
          <p:cNvSpPr txBox="1"/>
          <p:nvPr/>
        </p:nvSpPr>
        <p:spPr>
          <a:xfrm>
            <a:off x="4760535" y="3363213"/>
            <a:ext cx="432000" cy="430887"/>
          </a:xfrm>
          <a:prstGeom prst="rect">
            <a:avLst/>
          </a:prstGeom>
          <a:noFill/>
          <a:ln w="12700" cap="sq">
            <a:noFill/>
            <a:miter/>
          </a:ln>
        </p:spPr>
        <p:txBody>
          <a:bodyPr vert="horz" wrap="square" lIns="0" tIns="0" rIns="0" bIns="0" rtlCol="0" anchor="ctr"/>
          <a:lstStyle/>
          <a:p>
            <a:pPr algn="l">
              <a:lnSpc>
                <a:spcPct val="100000"/>
              </a:lnSpc>
            </a:pPr>
            <a:r>
              <a:rPr kumimoji="1" lang="en-US" altLang="zh-CN" sz="2200" dirty="0">
                <a:ln w="12700">
                  <a:noFill/>
                </a:ln>
                <a:solidFill>
                  <a:srgbClr val="0F6FC6">
                    <a:alpha val="100000"/>
                  </a:srgbClr>
                </a:solidFill>
                <a:latin typeface="Source Han Sans"/>
                <a:ea typeface="Source Han Sans"/>
                <a:cs typeface="Source Han Sans"/>
              </a:rPr>
              <a:t>04</a:t>
            </a:r>
            <a:endParaRPr kumimoji="1" lang="zh-CN" altLang="en-US" dirty="0"/>
          </a:p>
        </p:txBody>
      </p:sp>
      <p:sp>
        <p:nvSpPr>
          <p:cNvPr id="25" name="标题 1"/>
          <p:cNvSpPr txBox="1"/>
          <p:nvPr/>
        </p:nvSpPr>
        <p:spPr>
          <a:xfrm>
            <a:off x="5129969" y="3408858"/>
            <a:ext cx="2772000" cy="576000"/>
          </a:xfrm>
          <a:prstGeom prst="rect">
            <a:avLst/>
          </a:prstGeom>
          <a:noFill/>
          <a:ln>
            <a:noFill/>
          </a:ln>
        </p:spPr>
        <p:txBody>
          <a:bodyPr vert="horz" wrap="square" lIns="0" tIns="0" rIns="0" bIns="0" rtlCol="0" anchor="t"/>
          <a:lstStyle/>
          <a:p>
            <a:pPr algn="l">
              <a:lnSpc>
                <a:spcPct val="120000"/>
              </a:lnSpc>
            </a:pPr>
            <a:r>
              <a:rPr kumimoji="1" lang="en-US" altLang="zh-CN" sz="1800" dirty="0" err="1">
                <a:ln w="12700">
                  <a:noFill/>
                </a:ln>
                <a:solidFill>
                  <a:srgbClr val="000000">
                    <a:alpha val="100000"/>
                  </a:srgbClr>
                </a:solidFill>
                <a:latin typeface="Source Han Sans"/>
                <a:ea typeface="Source Han Sans"/>
                <a:cs typeface="Source Han Sans"/>
              </a:rPr>
              <a:t>Thuật</a:t>
            </a:r>
            <a:r>
              <a:rPr kumimoji="1" lang="en-US" altLang="zh-CN" sz="1800" dirty="0">
                <a:ln w="12700">
                  <a:noFill/>
                </a:ln>
                <a:solidFill>
                  <a:srgbClr val="000000">
                    <a:alpha val="100000"/>
                  </a:srgbClr>
                </a:solidFill>
                <a:latin typeface="Source Han Sans"/>
                <a:ea typeface="Source Han Sans"/>
                <a:cs typeface="Source Han Sans"/>
              </a:rPr>
              <a:t> </a:t>
            </a:r>
            <a:r>
              <a:rPr kumimoji="1" lang="en-US" altLang="zh-CN" sz="1800" dirty="0" err="1">
                <a:ln w="12700">
                  <a:noFill/>
                </a:ln>
                <a:solidFill>
                  <a:srgbClr val="000000">
                    <a:alpha val="100000"/>
                  </a:srgbClr>
                </a:solidFill>
                <a:latin typeface="Source Han Sans"/>
                <a:ea typeface="Source Han Sans"/>
                <a:cs typeface="Source Han Sans"/>
              </a:rPr>
              <a:t>toán</a:t>
            </a:r>
            <a:r>
              <a:rPr kumimoji="1" lang="en-US" altLang="zh-CN" sz="1800" dirty="0">
                <a:ln w="12700">
                  <a:noFill/>
                </a:ln>
                <a:solidFill>
                  <a:srgbClr val="000000">
                    <a:alpha val="100000"/>
                  </a:srgbClr>
                </a:solidFill>
                <a:latin typeface="Source Han Sans"/>
                <a:ea typeface="Source Han Sans"/>
                <a:cs typeface="Source Han Sans"/>
              </a:rPr>
              <a:t> FP-Growth </a:t>
            </a:r>
            <a:r>
              <a:rPr kumimoji="1" lang="en-US" altLang="zh-CN" sz="1800" dirty="0" err="1">
                <a:ln w="12700">
                  <a:noFill/>
                </a:ln>
                <a:solidFill>
                  <a:srgbClr val="000000">
                    <a:alpha val="100000"/>
                  </a:srgbClr>
                </a:solidFill>
                <a:latin typeface="Source Han Sans"/>
                <a:ea typeface="Source Han Sans"/>
                <a:cs typeface="Source Han Sans"/>
              </a:rPr>
              <a:t>và</a:t>
            </a:r>
            <a:r>
              <a:rPr kumimoji="1" lang="en-US" altLang="zh-CN" sz="1800" dirty="0">
                <a:ln w="12700">
                  <a:noFill/>
                </a:ln>
                <a:solidFill>
                  <a:srgbClr val="000000">
                    <a:alpha val="100000"/>
                  </a:srgbClr>
                </a:solidFill>
                <a:latin typeface="Source Han Sans"/>
                <a:ea typeface="Source Han Sans"/>
                <a:cs typeface="Source Han Sans"/>
              </a:rPr>
              <a:t> So </a:t>
            </a:r>
            <a:r>
              <a:rPr kumimoji="1" lang="en-US" altLang="zh-CN" sz="1800" dirty="0" err="1">
                <a:ln w="12700">
                  <a:noFill/>
                </a:ln>
                <a:solidFill>
                  <a:srgbClr val="000000">
                    <a:alpha val="100000"/>
                  </a:srgbClr>
                </a:solidFill>
                <a:latin typeface="Source Han Sans"/>
                <a:ea typeface="Source Han Sans"/>
                <a:cs typeface="Source Han Sans"/>
              </a:rPr>
              <a:t>sánh</a:t>
            </a:r>
            <a:endParaRPr kumimoji="1" lang="zh-CN" altLang="en-US" dirty="0"/>
          </a:p>
        </p:txBody>
      </p:sp>
      <p:sp>
        <p:nvSpPr>
          <p:cNvPr id="26" name="标题 1"/>
          <p:cNvSpPr txBox="1"/>
          <p:nvPr/>
        </p:nvSpPr>
        <p:spPr>
          <a:xfrm>
            <a:off x="1114752" y="1519969"/>
            <a:ext cx="2575598" cy="430887"/>
          </a:xfrm>
          <a:prstGeom prst="rect">
            <a:avLst/>
          </a:prstGeom>
          <a:noFill/>
          <a:ln w="12700" cap="sq">
            <a:noFill/>
            <a:miter/>
          </a:ln>
        </p:spPr>
        <p:txBody>
          <a:bodyPr vert="horz" wrap="square" lIns="0" tIns="0" rIns="0" bIns="0" rtlCol="0" anchor="ctr"/>
          <a:lstStyle/>
          <a:p>
            <a:pPr algn="r">
              <a:lnSpc>
                <a:spcPct val="100000"/>
              </a:lnSpc>
            </a:pPr>
            <a:r>
              <a:rPr kumimoji="1" lang="en-US" altLang="zh-CN" sz="3200" dirty="0">
                <a:ln w="12700">
                  <a:noFill/>
                </a:ln>
                <a:solidFill>
                  <a:srgbClr val="0F6FC6">
                    <a:alpha val="100000"/>
                  </a:srgbClr>
                </a:solidFill>
                <a:latin typeface="Source Han Sans"/>
                <a:ea typeface="Source Han Sans"/>
                <a:cs typeface="Source Han Sans"/>
              </a:rPr>
              <a:t>DANH MỤC</a:t>
            </a:r>
            <a:endParaRPr kumimoji="1" lang="zh-CN" altLang="en-US" dirty="0"/>
          </a:p>
        </p:txBody>
      </p:sp>
      <p:sp>
        <p:nvSpPr>
          <p:cNvPr id="28" name="标题 1"/>
          <p:cNvSpPr txBox="1"/>
          <p:nvPr/>
        </p:nvSpPr>
        <p:spPr>
          <a:xfrm>
            <a:off x="-1076339" y="1602920"/>
            <a:ext cx="3374421" cy="3336650"/>
          </a:xfrm>
          <a:custGeom>
            <a:avLst/>
            <a:gdLst>
              <a:gd name="connsiteX0" fmla="*/ 2883971 w 3841491"/>
              <a:gd name="connsiteY0" fmla="*/ 3798495 h 3798494"/>
              <a:gd name="connsiteX1" fmla="*/ 3679134 w 3841491"/>
              <a:gd name="connsiteY1" fmla="*/ 2463717 h 3798494"/>
              <a:gd name="connsiteX2" fmla="*/ 2643378 w 3841491"/>
              <a:gd name="connsiteY2" fmla="*/ 550616 h 3798494"/>
              <a:gd name="connsiteX3" fmla="*/ 1198096 w 3841491"/>
              <a:gd name="connsiteY3" fmla="*/ 550616 h 3798494"/>
              <a:gd name="connsiteX4" fmla="*/ 162340 w 3841491"/>
              <a:gd name="connsiteY4" fmla="*/ 2463717 h 3798494"/>
              <a:gd name="connsiteX5" fmla="*/ 957503 w 3841491"/>
              <a:gd name="connsiteY5" fmla="*/ 3798495 h 3798494"/>
            </a:gdLst>
            <a:ahLst/>
            <a:cxnLst/>
            <a:rect l="l" t="t" r="r" b="b"/>
            <a:pathLst>
              <a:path w="3841491" h="3798494">
                <a:moveTo>
                  <a:pt x="2883971" y="3798495"/>
                </a:moveTo>
                <a:cubicBezTo>
                  <a:pt x="3718770" y="3798495"/>
                  <a:pt x="4076616" y="3197871"/>
                  <a:pt x="3679134" y="2463717"/>
                </a:cubicBezTo>
                <a:lnTo>
                  <a:pt x="2643378" y="550616"/>
                </a:lnTo>
                <a:cubicBezTo>
                  <a:pt x="2245962" y="-183539"/>
                  <a:pt x="1595579" y="-183539"/>
                  <a:pt x="1198096" y="550616"/>
                </a:cubicBezTo>
                <a:lnTo>
                  <a:pt x="162340" y="2463717"/>
                </a:lnTo>
                <a:cubicBezTo>
                  <a:pt x="-235076" y="3198202"/>
                  <a:pt x="122638" y="3798495"/>
                  <a:pt x="957503" y="3798495"/>
                </a:cubicBezTo>
                <a:close/>
              </a:path>
            </a:pathLst>
          </a:custGeom>
          <a:solidFill>
            <a:schemeClr val="accent1"/>
          </a:solidFill>
          <a:ln w="6613" cap="flat">
            <a:noFill/>
            <a:miter/>
          </a:ln>
        </p:spPr>
        <p:txBody>
          <a:bodyPr vert="horz" wrap="square" lIns="91440" tIns="45720" rIns="91440" bIns="45720" rtlCol="0" anchor="ctr"/>
          <a:lstStyle/>
          <a:p>
            <a:pPr algn="l">
              <a:lnSpc>
                <a:spcPct val="100000"/>
              </a:lnSpc>
            </a:pPr>
            <a:endParaRPr kumimoji="1" lang="zh-CN" altLang="en-US"/>
          </a:p>
        </p:txBody>
      </p:sp>
      <p:sp>
        <p:nvSpPr>
          <p:cNvPr id="29" name="标题 1"/>
          <p:cNvSpPr txBox="1"/>
          <p:nvPr/>
        </p:nvSpPr>
        <p:spPr>
          <a:xfrm rot="16200000">
            <a:off x="1927039" y="3649472"/>
            <a:ext cx="4680000" cy="36000"/>
          </a:xfrm>
          <a:prstGeom prst="rect">
            <a:avLst/>
          </a:prstGeom>
          <a:solidFill>
            <a:schemeClr val="bg1">
              <a:lumMod val="85000"/>
            </a:schemeClr>
          </a:solidFill>
          <a:ln w="9525"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7711" y="519708"/>
            <a:ext cx="4364434" cy="392608"/>
          </a:xfrm>
          <a:prstGeom prst="rect">
            <a:avLst/>
          </a:prstGeom>
          <a:noFill/>
          <a:ln/>
        </p:spPr>
        <p:txBody>
          <a:bodyPr wrap="none" lIns="0" tIns="0" rIns="0" bIns="0" rtlCol="0" anchor="t"/>
          <a:lstStyle/>
          <a:p>
            <a:pPr>
              <a:lnSpc>
                <a:spcPts val="3083"/>
              </a:lnSpc>
            </a:pPr>
            <a:r>
              <a:rPr lang="en-US" sz="2458" b="1" dirty="0">
                <a:solidFill>
                  <a:srgbClr val="7068F4"/>
                </a:solidFill>
                <a:latin typeface="Barlow Bold" pitchFamily="34" charset="0"/>
                <a:ea typeface="Barlow Bold" pitchFamily="34" charset="-122"/>
                <a:cs typeface="Barlow Bold" pitchFamily="34" charset="-120"/>
              </a:rPr>
              <a:t>Top 10 Sản Phẩm Bán Chạy Nhất</a:t>
            </a:r>
            <a:endParaRPr lang="en-US" sz="2458" dirty="0"/>
          </a:p>
        </p:txBody>
      </p:sp>
      <p:pic>
        <p:nvPicPr>
          <p:cNvPr id="3" name="Image 0" descr="preencoded.png"/>
          <p:cNvPicPr>
            <a:picLocks noChangeAspect="1"/>
          </p:cNvPicPr>
          <p:nvPr/>
        </p:nvPicPr>
        <p:blipFill>
          <a:blip r:embed="rId3"/>
          <a:stretch>
            <a:fillRect/>
          </a:stretch>
        </p:blipFill>
        <p:spPr>
          <a:xfrm>
            <a:off x="1987203" y="1046558"/>
            <a:ext cx="7378105" cy="2788463"/>
          </a:xfrm>
          <a:prstGeom prst="rect">
            <a:avLst/>
          </a:prstGeom>
        </p:spPr>
      </p:pic>
      <p:sp>
        <p:nvSpPr>
          <p:cNvPr id="4" name="Text 1"/>
          <p:cNvSpPr/>
          <p:nvPr/>
        </p:nvSpPr>
        <p:spPr>
          <a:xfrm>
            <a:off x="398693" y="3969263"/>
            <a:ext cx="11356578" cy="190897"/>
          </a:xfrm>
          <a:prstGeom prst="rect">
            <a:avLst/>
          </a:prstGeom>
          <a:noFill/>
          <a:ln/>
        </p:spPr>
        <p:txBody>
          <a:bodyPr wrap="none" lIns="0" tIns="0" rIns="0" bIns="0" rtlCol="0" anchor="t"/>
          <a:lstStyle/>
          <a:p>
            <a:pPr>
              <a:lnSpc>
                <a:spcPts val="1500"/>
              </a:lnSpc>
            </a:pPr>
            <a:r>
              <a:rPr lang="en-US" sz="1600" b="1" dirty="0">
                <a:solidFill>
                  <a:srgbClr val="272525"/>
                </a:solidFill>
                <a:latin typeface="Montserrat" pitchFamily="34" charset="0"/>
                <a:ea typeface="Montserrat" pitchFamily="34" charset="-122"/>
                <a:cs typeface="Montserrat" pitchFamily="34" charset="-120"/>
              </a:rPr>
              <a:t>Nhận xét</a:t>
            </a:r>
            <a:r>
              <a:rPr lang="en-US" sz="1600" dirty="0">
                <a:solidFill>
                  <a:srgbClr val="272525"/>
                </a:solidFill>
                <a:latin typeface="Montserrat" pitchFamily="34" charset="0"/>
                <a:ea typeface="Montserrat" pitchFamily="34" charset="-122"/>
                <a:cs typeface="Montserrat" pitchFamily="34" charset="-120"/>
              </a:rPr>
              <a:t>: </a:t>
            </a:r>
            <a:endParaRPr lang="en-US" sz="1600" dirty="0"/>
          </a:p>
        </p:txBody>
      </p:sp>
      <p:sp>
        <p:nvSpPr>
          <p:cNvPr id="5" name="Text 2"/>
          <p:cNvSpPr/>
          <p:nvPr/>
        </p:nvSpPr>
        <p:spPr>
          <a:xfrm>
            <a:off x="262216" y="4308151"/>
            <a:ext cx="11356578" cy="190897"/>
          </a:xfrm>
          <a:prstGeom prst="rect">
            <a:avLst/>
          </a:prstGeom>
          <a:noFill/>
          <a:ln/>
        </p:spPr>
        <p:txBody>
          <a:bodyPr wrap="none" lIns="0" tIns="0" rIns="0" bIns="0" rtlCol="0" anchor="t"/>
          <a:lstStyle/>
          <a:p>
            <a:pPr marL="285739" indent="-285739">
              <a:lnSpc>
                <a:spcPts val="1500"/>
              </a:lnSpc>
              <a:buSzPct val="100000"/>
              <a:buChar char="•"/>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Sản phẩm bán chạy nhất là </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"PAPER CRAFT, LITTLE BIRDIE"</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với khoảng 75,000 đơn vị, vượt trội so với các sản phẩm khác.</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262216" y="4545389"/>
            <a:ext cx="11356578" cy="190897"/>
          </a:xfrm>
          <a:prstGeom prst="rect">
            <a:avLst/>
          </a:prstGeom>
          <a:noFill/>
          <a:ln/>
        </p:spPr>
        <p:txBody>
          <a:bodyPr wrap="none" lIns="0" tIns="0" rIns="0" bIns="0" rtlCol="0" anchor="t"/>
          <a:lstStyle/>
          <a:p>
            <a:pPr marL="285739" indent="-285739">
              <a:buSzPct val="100000"/>
              <a:buChar char="•"/>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Các sản phẩm tiếp theo như </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"MEDIUM CERAMIC TOP STORAGE JAR“</a:t>
            </a:r>
          </a:p>
          <a:p>
            <a:pPr marL="285739" indent="-285739">
              <a:buSzPct val="100000"/>
              <a:buChar char="•"/>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và </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"WORLD WAR 2 GLIDERS ASSTD DESIGNS"</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Montserrat" pitchFamily="34" charset="-122"/>
                <a:cs typeface="Times New Roman" panose="02020603050405020304" pitchFamily="18" charset="0"/>
              </a:rPr>
              <a:t>có</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số lượng bán khoảng 50,000-60,000 đơn vị.</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262216" y="5132723"/>
            <a:ext cx="11356578" cy="381794"/>
          </a:xfrm>
          <a:prstGeom prst="rect">
            <a:avLst/>
          </a:prstGeom>
          <a:noFill/>
          <a:ln/>
        </p:spPr>
        <p:txBody>
          <a:bodyPr wrap="square" lIns="0" tIns="0" rIns="0" bIns="0" rtlCol="0" anchor="t"/>
          <a:lstStyle/>
          <a:p>
            <a:pPr marL="285739" indent="-285739">
              <a:buSzPct val="100000"/>
              <a:buChar char="•"/>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Các sản phẩm còn lại trong top 10 (như </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"JUMBO BAG RED RETROSPOT", "WHITE HANGING HEART T-LIGHT HOLDER", "PACK OF 72 RETROSPOT CAKE CASES", "POPCORN HOLDER", "RABBIT NIGHT LIGHT", "MINI PAINT SET VINTAGE"</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có số lượng bán dao động từ 25,000 đến 40,000 đơn vị.</a:t>
            </a:r>
            <a:endParaRPr lang="en-US" sz="2000" dirty="0">
              <a:latin typeface="Times New Roman" panose="02020603050405020304" pitchFamily="18" charset="0"/>
              <a:cs typeface="Times New Roman" panose="02020603050405020304" pitchFamily="18" charset="0"/>
            </a:endParaRPr>
          </a:p>
        </p:txBody>
      </p:sp>
      <p:sp>
        <p:nvSpPr>
          <p:cNvPr id="8" name="Text 5"/>
          <p:cNvSpPr/>
          <p:nvPr/>
        </p:nvSpPr>
        <p:spPr>
          <a:xfrm>
            <a:off x="262216" y="6474770"/>
            <a:ext cx="11356578" cy="190897"/>
          </a:xfrm>
          <a:prstGeom prst="rect">
            <a:avLst/>
          </a:prstGeom>
          <a:noFill/>
          <a:ln/>
        </p:spPr>
        <p:txBody>
          <a:bodyPr wrap="none" lIns="0" tIns="0" rIns="0" bIns="0" rtlCol="0" anchor="t"/>
          <a:lstStyle/>
          <a:p>
            <a:pPr marL="285739" indent="-285739">
              <a:lnSpc>
                <a:spcPts val="1500"/>
              </a:lnSpc>
              <a:buSzPct val="100000"/>
              <a:buChar char="•"/>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Nhóm sản phẩm bán chạy chủ yếu là các mặt hàng trang trí, lưu trữ, hoặc đồ dùng gia đình, cho thấy </a:t>
            </a:r>
            <a:r>
              <a:rPr lang="en-US" sz="2000" dirty="0" err="1">
                <a:solidFill>
                  <a:srgbClr val="272525"/>
                </a:solidFill>
                <a:latin typeface="Times New Roman" panose="02020603050405020304" pitchFamily="18" charset="0"/>
                <a:ea typeface="Montserrat" pitchFamily="34" charset="-122"/>
                <a:cs typeface="Times New Roman" panose="02020603050405020304" pitchFamily="18" charset="0"/>
              </a:rPr>
              <a:t>nhu</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a:t>
            </a:r>
          </a:p>
          <a:p>
            <a:pPr>
              <a:lnSpc>
                <a:spcPts val="1500"/>
              </a:lnSpc>
              <a:buSzPct val="100000"/>
            </a:pPr>
            <a:r>
              <a:rPr lang="en-US" sz="2000" dirty="0" err="1">
                <a:solidFill>
                  <a:srgbClr val="272525"/>
                </a:solidFill>
                <a:latin typeface="Times New Roman" panose="02020603050405020304" pitchFamily="18" charset="0"/>
                <a:ea typeface="Montserrat" pitchFamily="34" charset="-122"/>
                <a:cs typeface="Times New Roman" panose="02020603050405020304" pitchFamily="18" charset="0"/>
              </a:rPr>
              <a:t>cầu</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Montserrat" pitchFamily="34" charset="-122"/>
                <a:cs typeface="Times New Roman" panose="02020603050405020304" pitchFamily="18" charset="0"/>
              </a:rPr>
              <a:t>cao</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Montserrat" pitchFamily="34" charset="-122"/>
                <a:cs typeface="Times New Roman" panose="02020603050405020304" pitchFamily="18" charset="0"/>
              </a:rPr>
              <a:t>về</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Montserrat" pitchFamily="34" charset="-122"/>
                <a:cs typeface="Times New Roman" panose="02020603050405020304" pitchFamily="18" charset="0"/>
              </a:rPr>
              <a:t>các</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sản phẩm trang trí nội thất hoặc quà tặng</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29121" y="272256"/>
            <a:ext cx="5014913" cy="403324"/>
          </a:xfrm>
          <a:prstGeom prst="rect">
            <a:avLst/>
          </a:prstGeom>
          <a:noFill/>
          <a:ln/>
        </p:spPr>
        <p:txBody>
          <a:bodyPr wrap="none" lIns="0" tIns="0" rIns="0" bIns="0" rtlCol="0" anchor="t"/>
          <a:lstStyle/>
          <a:p>
            <a:pPr>
              <a:lnSpc>
                <a:spcPts val="3167"/>
              </a:lnSpc>
            </a:pPr>
            <a:r>
              <a:rPr lang="en-US" sz="2500" b="1" dirty="0">
                <a:solidFill>
                  <a:srgbClr val="7068F4"/>
                </a:solidFill>
                <a:latin typeface="Barlow Bold" pitchFamily="34" charset="0"/>
                <a:ea typeface="Barlow Bold" pitchFamily="34" charset="-122"/>
                <a:cs typeface="Barlow Bold" pitchFamily="34" charset="-120"/>
              </a:rPr>
              <a:t>Số Đơn Hàng Theo Ngày Trong Tuần</a:t>
            </a:r>
            <a:endParaRPr lang="en-US" sz="2500" dirty="0"/>
          </a:p>
        </p:txBody>
      </p:sp>
      <p:pic>
        <p:nvPicPr>
          <p:cNvPr id="3" name="Image 0" descr="preencoded.png"/>
          <p:cNvPicPr>
            <a:picLocks noChangeAspect="1"/>
          </p:cNvPicPr>
          <p:nvPr/>
        </p:nvPicPr>
        <p:blipFill>
          <a:blip r:embed="rId3"/>
          <a:stretch>
            <a:fillRect/>
          </a:stretch>
        </p:blipFill>
        <p:spPr>
          <a:xfrm>
            <a:off x="429121" y="675580"/>
            <a:ext cx="10243428" cy="2962372"/>
          </a:xfrm>
          <a:prstGeom prst="rect">
            <a:avLst/>
          </a:prstGeom>
        </p:spPr>
      </p:pic>
      <p:sp>
        <p:nvSpPr>
          <p:cNvPr id="4" name="Text 1"/>
          <p:cNvSpPr/>
          <p:nvPr/>
        </p:nvSpPr>
        <p:spPr>
          <a:xfrm>
            <a:off x="265348" y="4041276"/>
            <a:ext cx="11333758" cy="196156"/>
          </a:xfrm>
          <a:prstGeom prst="rect">
            <a:avLst/>
          </a:prstGeom>
          <a:noFill/>
          <a:ln/>
        </p:spPr>
        <p:txBody>
          <a:bodyPr wrap="none" lIns="0" tIns="0" rIns="0" bIns="0" rtlCol="0" anchor="t"/>
          <a:lstStyle/>
          <a:p>
            <a:pPr>
              <a:lnSpc>
                <a:spcPts val="1542"/>
              </a:lnSpc>
            </a:pPr>
            <a:r>
              <a:rPr lang="en-US" sz="2000" b="1" dirty="0">
                <a:solidFill>
                  <a:srgbClr val="272525"/>
                </a:solidFill>
                <a:latin typeface="Montserrat" pitchFamily="34" charset="0"/>
                <a:ea typeface="Montserrat" pitchFamily="34" charset="-122"/>
                <a:cs typeface="Montserrat" pitchFamily="34" charset="-120"/>
              </a:rPr>
              <a:t>Nhận xét</a:t>
            </a:r>
            <a:r>
              <a:rPr lang="en-US" sz="2000" dirty="0">
                <a:solidFill>
                  <a:srgbClr val="272525"/>
                </a:solidFill>
                <a:latin typeface="Montserrat" pitchFamily="34" charset="0"/>
                <a:ea typeface="Montserrat" pitchFamily="34" charset="-122"/>
                <a:cs typeface="Montserrat" pitchFamily="34" charset="-120"/>
              </a:rPr>
              <a:t>: </a:t>
            </a:r>
            <a:endParaRPr lang="en-US" sz="2000" dirty="0"/>
          </a:p>
        </p:txBody>
      </p:sp>
      <p:sp>
        <p:nvSpPr>
          <p:cNvPr id="5" name="Text 2"/>
          <p:cNvSpPr/>
          <p:nvPr/>
        </p:nvSpPr>
        <p:spPr>
          <a:xfrm>
            <a:off x="265348" y="4326182"/>
            <a:ext cx="11333758" cy="196156"/>
          </a:xfrm>
          <a:prstGeom prst="rect">
            <a:avLst/>
          </a:prstGeom>
          <a:noFill/>
          <a:ln/>
        </p:spPr>
        <p:txBody>
          <a:bodyPr wrap="none" lIns="0" tIns="0" rIns="0" bIns="0" rtlCol="0" anchor="t"/>
          <a:lstStyle/>
          <a:p>
            <a:pPr marL="285739" indent="-285739">
              <a:lnSpc>
                <a:spcPts val="1542"/>
              </a:lnSpc>
              <a:buSzPct val="100000"/>
              <a:buChar char="•"/>
            </a:pP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Thứ Năm (Thursday)</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có số lượng đơn hàng cao nhất (gần 4000), cho thấy đây là ngày mua sắm sôi nổi nhất trong tuần.</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265348" y="4792190"/>
            <a:ext cx="11333758" cy="196156"/>
          </a:xfrm>
          <a:prstGeom prst="rect">
            <a:avLst/>
          </a:prstGeom>
          <a:noFill/>
          <a:ln/>
        </p:spPr>
        <p:txBody>
          <a:bodyPr wrap="none" lIns="0" tIns="0" rIns="0" bIns="0" rtlCol="0" anchor="t"/>
          <a:lstStyle/>
          <a:p>
            <a:pPr marL="285739" indent="-285739">
              <a:lnSpc>
                <a:spcPts val="1542"/>
              </a:lnSpc>
              <a:buSzPct val="100000"/>
              <a:buChar char="•"/>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Các ngày khác như </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Thứ Hai (Monday), Thứ Ba (Tuesday), Thứ Tư (Wednesday),</a:t>
            </a:r>
          </a:p>
          <a:p>
            <a:pPr>
              <a:buSzPct val="100000"/>
            </a:pP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 Thứ Sáu (Friday)</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có số lượng đơn hàng tương đối ổn định, dao động từ 2500 đến 3500.</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265348" y="5454354"/>
            <a:ext cx="11333758" cy="392311"/>
          </a:xfrm>
          <a:prstGeom prst="rect">
            <a:avLst/>
          </a:prstGeom>
          <a:noFill/>
          <a:ln/>
        </p:spPr>
        <p:txBody>
          <a:bodyPr wrap="square" lIns="0" tIns="0" rIns="0" bIns="0" rtlCol="0" anchor="t"/>
          <a:lstStyle/>
          <a:p>
            <a:pPr marL="285739" indent="-285739">
              <a:buSzPct val="100000"/>
              <a:buChar char="•"/>
            </a:pP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Thứ Bảy (Saturday)</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có số lượng đơn hàng thấp nhất (khoảng 2000), và </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Chủ Nhật (Sunday)</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không </a:t>
            </a:r>
            <a:r>
              <a:rPr lang="en-US" sz="2000" dirty="0" err="1">
                <a:solidFill>
                  <a:srgbClr val="272525"/>
                </a:solidFill>
                <a:latin typeface="Times New Roman" panose="02020603050405020304" pitchFamily="18" charset="0"/>
                <a:ea typeface="Montserrat" pitchFamily="34" charset="-122"/>
                <a:cs typeface="Times New Roman" panose="02020603050405020304" pitchFamily="18" charset="0"/>
              </a:rPr>
              <a:t>có</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Montserrat" pitchFamily="34" charset="-122"/>
                <a:cs typeface="Times New Roman" panose="02020603050405020304" pitchFamily="18" charset="0"/>
              </a:rPr>
              <a:t>đơn</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Montserrat" pitchFamily="34" charset="-122"/>
                <a:cs typeface="Times New Roman" panose="02020603050405020304" pitchFamily="18" charset="0"/>
              </a:rPr>
              <a:t>hàng</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nào (có thể do dữ liệu không ghi nhận hoặc doanh nghiệp không hoạt động vào ngày này).</a:t>
            </a:r>
            <a:endParaRPr lang="en-US" sz="2000" dirty="0">
              <a:latin typeface="Times New Roman" panose="02020603050405020304" pitchFamily="18" charset="0"/>
              <a:cs typeface="Times New Roman" panose="02020603050405020304" pitchFamily="18" charset="0"/>
            </a:endParaRPr>
          </a:p>
        </p:txBody>
      </p:sp>
      <p:sp>
        <p:nvSpPr>
          <p:cNvPr id="8" name="Text 5"/>
          <p:cNvSpPr/>
          <p:nvPr/>
        </p:nvSpPr>
        <p:spPr>
          <a:xfrm>
            <a:off x="265348" y="6214595"/>
            <a:ext cx="11333758" cy="196156"/>
          </a:xfrm>
          <a:prstGeom prst="rect">
            <a:avLst/>
          </a:prstGeom>
          <a:noFill/>
          <a:ln/>
        </p:spPr>
        <p:txBody>
          <a:bodyPr wrap="none" lIns="0" tIns="0" rIns="0" bIns="0" rtlCol="0" anchor="t"/>
          <a:lstStyle/>
          <a:p>
            <a:pPr marL="285739" indent="-285739">
              <a:lnSpc>
                <a:spcPts val="1542"/>
              </a:lnSpc>
              <a:buSzPct val="100000"/>
              <a:buChar char="•"/>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Xu hướng này cho thấy khách hàng có xu hướng mua sắm nhiều vào các ngày làm việc, </a:t>
            </a:r>
          </a:p>
          <a:p>
            <a:pPr>
              <a:lnSpc>
                <a:spcPts val="1542"/>
              </a:lnSpc>
              <a:buSzPct val="100000"/>
            </a:pPr>
            <a:r>
              <a:rPr lang="en-US" sz="2000" dirty="0" err="1">
                <a:solidFill>
                  <a:srgbClr val="272525"/>
                </a:solidFill>
                <a:latin typeface="Times New Roman" panose="02020603050405020304" pitchFamily="18" charset="0"/>
                <a:ea typeface="Montserrat" pitchFamily="34" charset="-122"/>
                <a:cs typeface="Times New Roman" panose="02020603050405020304" pitchFamily="18" charset="0"/>
              </a:rPr>
              <a:t>đặc</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biệt là giữa tuần, và giảm mạnh vào cuối tuần.</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schemeClr>
              </a:gs>
              <a:gs pos="45000">
                <a:schemeClr val="bg1">
                  <a:alpha val="0"/>
                </a:schemeClr>
              </a:gs>
              <a:gs pos="100000">
                <a:schemeClr val="accent1">
                  <a:lumMod val="20000"/>
                  <a:lumOff val="80000"/>
                </a:schemeClr>
              </a:gs>
            </a:gsLst>
            <a:lin ang="2700000" scaled="0"/>
          </a:gradFill>
          <a:ln w="12700" cap="flat">
            <a:noFill/>
            <a:miter/>
          </a:ln>
          <a:effectLst/>
        </p:spPr>
        <p:txBody>
          <a:bodyPr vert="horz" wrap="square" lIns="91440" tIns="45720" rIns="91440" bIns="45720" rtlCol="0" anchor="ctr"/>
          <a:lstStyle/>
          <a:p>
            <a:pPr algn="ctr">
              <a:lnSpc>
                <a:spcPct val="110000"/>
              </a:lnSpc>
            </a:pPr>
            <a:endParaRPr kumimoji="1" lang="zh-CN" altLang="en-US" dirty="0">
              <a:latin typeface="Times New Roman" panose="02020603050405020304" pitchFamily="18" charset="0"/>
              <a:cs typeface="Times New Roman" panose="02020603050405020304" pitchFamily="18" charset="0"/>
            </a:endParaRPr>
          </a:p>
        </p:txBody>
      </p:sp>
      <p:sp>
        <p:nvSpPr>
          <p:cNvPr id="3" name="标题 1"/>
          <p:cNvSpPr txBox="1"/>
          <p:nvPr/>
        </p:nvSpPr>
        <p:spPr>
          <a:xfrm>
            <a:off x="-18002" y="6541477"/>
            <a:ext cx="12210001" cy="160835"/>
          </a:xfrm>
          <a:prstGeom prst="roundRect">
            <a:avLst>
              <a:gd name="adj" fmla="val 0"/>
            </a:avLst>
          </a:prstGeom>
          <a:gradFill>
            <a:gsLst>
              <a:gs pos="0">
                <a:schemeClr val="accent1">
                  <a:lumMod val="40000"/>
                  <a:lumOff val="60000"/>
                  <a:alpha val="45000"/>
                </a:schemeClr>
              </a:gs>
              <a:gs pos="100000">
                <a:schemeClr val="bg1">
                  <a:alpha val="0"/>
                </a:schemeClr>
              </a:gs>
            </a:gsLst>
            <a:lin ang="5400000" scaled="0"/>
          </a:gradFill>
          <a:ln w="254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pitchFamily="18" charset="0"/>
              <a:cs typeface="Times New Roman" panose="02020603050405020304" pitchFamily="18" charset="0"/>
            </a:endParaRPr>
          </a:p>
        </p:txBody>
      </p:sp>
      <p:sp>
        <p:nvSpPr>
          <p:cNvPr id="4" name="标题 1"/>
          <p:cNvSpPr txBox="1"/>
          <p:nvPr/>
        </p:nvSpPr>
        <p:spPr>
          <a:xfrm>
            <a:off x="-18002" y="6697165"/>
            <a:ext cx="12210001" cy="160835"/>
          </a:xfrm>
          <a:prstGeom prst="roundRect">
            <a:avLst>
              <a:gd name="adj" fmla="val 0"/>
            </a:avLst>
          </a:prstGeom>
          <a:gradFill>
            <a:gsLst>
              <a:gs pos="0">
                <a:schemeClr val="accent1">
                  <a:lumMod val="40000"/>
                  <a:lumOff val="60000"/>
                  <a:alpha val="45000"/>
                </a:schemeClr>
              </a:gs>
              <a:gs pos="100000">
                <a:schemeClr val="bg1">
                  <a:alpha val="0"/>
                </a:schemeClr>
              </a:gs>
            </a:gsLst>
            <a:lin ang="5400000" scaled="0"/>
          </a:gradFill>
          <a:ln w="254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pitchFamily="18" charset="0"/>
              <a:cs typeface="Times New Roman" panose="02020603050405020304" pitchFamily="18" charset="0"/>
            </a:endParaRPr>
          </a:p>
        </p:txBody>
      </p:sp>
      <p:sp>
        <p:nvSpPr>
          <p:cNvPr id="11" name="标题 1"/>
          <p:cNvSpPr txBox="1"/>
          <p:nvPr/>
        </p:nvSpPr>
        <p:spPr>
          <a:xfrm>
            <a:off x="138206" y="316523"/>
            <a:ext cx="11158220" cy="432000"/>
          </a:xfrm>
          <a:prstGeom prst="rect">
            <a:avLst/>
          </a:prstGeom>
          <a:noFill/>
          <a:ln>
            <a:noFill/>
          </a:ln>
        </p:spPr>
        <p:txBody>
          <a:bodyPr vert="horz" wrap="square" lIns="0" tIns="0" rIns="0" bIns="0" rtlCol="0" anchor="ctr"/>
          <a:lstStyle/>
          <a:p>
            <a:pPr algn="l">
              <a:lnSpc>
                <a:spcPct val="120000"/>
              </a:lnSpc>
            </a:pPr>
            <a:r>
              <a:rPr kumimoji="1" lang="en-US" altLang="zh-CN" sz="3200" dirty="0" err="1">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Triển</a:t>
            </a:r>
            <a:r>
              <a:rPr kumimoji="1" lang="en-US" altLang="zh-CN" sz="3200" dirty="0">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 </a:t>
            </a:r>
            <a:r>
              <a:rPr kumimoji="1" lang="en-US" altLang="zh-CN" sz="3200" dirty="0" err="1">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khai</a:t>
            </a:r>
            <a:r>
              <a:rPr kumimoji="1" lang="en-US" altLang="zh-CN" sz="3200" dirty="0">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 </a:t>
            </a:r>
            <a:r>
              <a:rPr kumimoji="1" lang="en-US" altLang="zh-CN" sz="3200" dirty="0" err="1">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thuật</a:t>
            </a:r>
            <a:r>
              <a:rPr kumimoji="1" lang="en-US" altLang="zh-CN" sz="3200" dirty="0">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 </a:t>
            </a:r>
            <a:r>
              <a:rPr kumimoji="1" lang="en-US" altLang="zh-CN" sz="3200" dirty="0" err="1">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toán</a:t>
            </a:r>
            <a:r>
              <a:rPr kumimoji="1" lang="en-US" altLang="zh-CN" sz="3200" dirty="0">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 </a:t>
            </a:r>
            <a:r>
              <a:rPr kumimoji="1" lang="en-US" altLang="zh-CN" sz="3200" dirty="0" err="1">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Apriori</a:t>
            </a:r>
            <a:endParaRPr kumimoji="1" lang="zh-CN" altLang="en-US" dirty="0">
              <a:latin typeface="Times New Roman" panose="02020603050405020304" pitchFamily="18" charset="0"/>
              <a:cs typeface="Times New Roman" panose="02020603050405020304" pitchFamily="18" charset="0"/>
            </a:endParaRPr>
          </a:p>
        </p:txBody>
      </p:sp>
      <p:cxnSp>
        <p:nvCxnSpPr>
          <p:cNvPr id="12" name="标题 1"/>
          <p:cNvCxnSpPr/>
          <p:nvPr/>
        </p:nvCxnSpPr>
        <p:spPr>
          <a:xfrm>
            <a:off x="138206" y="153329"/>
            <a:ext cx="635000" cy="0"/>
          </a:xfrm>
          <a:prstGeom prst="line">
            <a:avLst/>
          </a:prstGeom>
          <a:noFill/>
          <a:ln w="101600" cap="sq">
            <a:solidFill>
              <a:schemeClr val="accent1"/>
            </a:solidFill>
            <a:miter/>
          </a:ln>
        </p:spPr>
      </p:cxnSp>
      <p:sp>
        <p:nvSpPr>
          <p:cNvPr id="13" name="AutoShape 2">
            <a:extLst>
              <a:ext uri="{FF2B5EF4-FFF2-40B4-BE49-F238E27FC236}">
                <a16:creationId xmlns:a16="http://schemas.microsoft.com/office/drawing/2014/main" id="{20D121FC-BC47-2EE6-4FF9-41C8A171375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6" name="Bảng 15">
            <a:extLst>
              <a:ext uri="{FF2B5EF4-FFF2-40B4-BE49-F238E27FC236}">
                <a16:creationId xmlns:a16="http://schemas.microsoft.com/office/drawing/2014/main" id="{746ACFA8-5F9D-983F-BEC9-9A55D3D92E21}"/>
              </a:ext>
            </a:extLst>
          </p:cNvPr>
          <p:cNvGraphicFramePr>
            <a:graphicFrameLocks noGrp="1"/>
          </p:cNvGraphicFramePr>
          <p:nvPr>
            <p:extLst>
              <p:ext uri="{D42A27DB-BD31-4B8C-83A1-F6EECF244321}">
                <p14:modId xmlns:p14="http://schemas.microsoft.com/office/powerpoint/2010/main" val="3934498778"/>
              </p:ext>
            </p:extLst>
          </p:nvPr>
        </p:nvGraphicFramePr>
        <p:xfrm>
          <a:off x="342898" y="819175"/>
          <a:ext cx="11517408" cy="5778850"/>
        </p:xfrm>
        <a:graphic>
          <a:graphicData uri="http://schemas.openxmlformats.org/drawingml/2006/table">
            <a:tbl>
              <a:tblPr/>
              <a:tblGrid>
                <a:gridCol w="1919568">
                  <a:extLst>
                    <a:ext uri="{9D8B030D-6E8A-4147-A177-3AD203B41FA5}">
                      <a16:colId xmlns:a16="http://schemas.microsoft.com/office/drawing/2014/main" val="1181099214"/>
                    </a:ext>
                  </a:extLst>
                </a:gridCol>
                <a:gridCol w="1919568">
                  <a:extLst>
                    <a:ext uri="{9D8B030D-6E8A-4147-A177-3AD203B41FA5}">
                      <a16:colId xmlns:a16="http://schemas.microsoft.com/office/drawing/2014/main" val="3798746745"/>
                    </a:ext>
                  </a:extLst>
                </a:gridCol>
                <a:gridCol w="1919568">
                  <a:extLst>
                    <a:ext uri="{9D8B030D-6E8A-4147-A177-3AD203B41FA5}">
                      <a16:colId xmlns:a16="http://schemas.microsoft.com/office/drawing/2014/main" val="1697669847"/>
                    </a:ext>
                  </a:extLst>
                </a:gridCol>
                <a:gridCol w="1919568">
                  <a:extLst>
                    <a:ext uri="{9D8B030D-6E8A-4147-A177-3AD203B41FA5}">
                      <a16:colId xmlns:a16="http://schemas.microsoft.com/office/drawing/2014/main" val="227228657"/>
                    </a:ext>
                  </a:extLst>
                </a:gridCol>
                <a:gridCol w="1919568">
                  <a:extLst>
                    <a:ext uri="{9D8B030D-6E8A-4147-A177-3AD203B41FA5}">
                      <a16:colId xmlns:a16="http://schemas.microsoft.com/office/drawing/2014/main" val="4070763573"/>
                    </a:ext>
                  </a:extLst>
                </a:gridCol>
                <a:gridCol w="1919568">
                  <a:extLst>
                    <a:ext uri="{9D8B030D-6E8A-4147-A177-3AD203B41FA5}">
                      <a16:colId xmlns:a16="http://schemas.microsoft.com/office/drawing/2014/main" val="4069406549"/>
                    </a:ext>
                  </a:extLst>
                </a:gridCol>
              </a:tblGrid>
              <a:tr h="88352">
                <a:tc>
                  <a:txBody>
                    <a:bodyPr/>
                    <a:lstStyle/>
                    <a:p>
                      <a:r>
                        <a:rPr lang="en-US" sz="1100" b="1">
                          <a:latin typeface="Times New Roman" panose="02020603050405020304" pitchFamily="18" charset="0"/>
                          <a:cs typeface="Times New Roman" panose="02020603050405020304" pitchFamily="18" charset="0"/>
                        </a:rPr>
                        <a:t>#</a:t>
                      </a:r>
                      <a:endParaRPr lang="en-US" sz="1100">
                        <a:latin typeface="Times New Roman" panose="02020603050405020304" pitchFamily="18" charset="0"/>
                        <a:cs typeface="Times New Roman" panose="02020603050405020304" pitchFamily="18" charset="0"/>
                      </a:endParaRP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a:latin typeface="Times New Roman" panose="02020603050405020304" pitchFamily="18" charset="0"/>
                          <a:cs typeface="Times New Roman" panose="02020603050405020304" pitchFamily="18" charset="0"/>
                        </a:rPr>
                        <a:t>Antecedents</a:t>
                      </a:r>
                      <a:endParaRPr lang="en-US" sz="1100">
                        <a:latin typeface="Times New Roman" panose="02020603050405020304" pitchFamily="18" charset="0"/>
                        <a:cs typeface="Times New Roman" panose="02020603050405020304" pitchFamily="18" charset="0"/>
                      </a:endParaRP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a:latin typeface="Times New Roman" panose="02020603050405020304" pitchFamily="18" charset="0"/>
                          <a:cs typeface="Times New Roman" panose="02020603050405020304" pitchFamily="18" charset="0"/>
                        </a:rPr>
                        <a:t>Consequents</a:t>
                      </a:r>
                      <a:endParaRPr lang="en-US" sz="1100" dirty="0">
                        <a:latin typeface="Times New Roman" panose="02020603050405020304" pitchFamily="18" charset="0"/>
                        <a:cs typeface="Times New Roman" panose="02020603050405020304" pitchFamily="18" charset="0"/>
                      </a:endParaRP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a:latin typeface="Times New Roman" panose="02020603050405020304" pitchFamily="18" charset="0"/>
                          <a:cs typeface="Times New Roman" panose="02020603050405020304" pitchFamily="18" charset="0"/>
                        </a:rPr>
                        <a:t>Support</a:t>
                      </a:r>
                      <a:endParaRPr lang="en-US" sz="1100">
                        <a:latin typeface="Times New Roman" panose="02020603050405020304" pitchFamily="18" charset="0"/>
                        <a:cs typeface="Times New Roman" panose="02020603050405020304" pitchFamily="18" charset="0"/>
                      </a:endParaRP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a:latin typeface="Times New Roman" panose="02020603050405020304" pitchFamily="18" charset="0"/>
                          <a:cs typeface="Times New Roman" panose="02020603050405020304" pitchFamily="18" charset="0"/>
                        </a:rPr>
                        <a:t>Confidence</a:t>
                      </a:r>
                      <a:endParaRPr lang="en-US" sz="1100">
                        <a:latin typeface="Times New Roman" panose="02020603050405020304" pitchFamily="18" charset="0"/>
                        <a:cs typeface="Times New Roman" panose="02020603050405020304" pitchFamily="18" charset="0"/>
                      </a:endParaRP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a:latin typeface="Times New Roman" panose="02020603050405020304" pitchFamily="18" charset="0"/>
                          <a:cs typeface="Times New Roman" panose="02020603050405020304" pitchFamily="18" charset="0"/>
                        </a:rPr>
                        <a:t>Lift</a:t>
                      </a:r>
                      <a:endParaRPr lang="en-US" sz="1100">
                        <a:latin typeface="Times New Roman" panose="02020603050405020304" pitchFamily="18" charset="0"/>
                        <a:cs typeface="Times New Roman" panose="02020603050405020304" pitchFamily="18" charset="0"/>
                      </a:endParaRP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1272111"/>
                  </a:ext>
                </a:extLst>
              </a:tr>
              <a:tr h="485942">
                <a:tc>
                  <a:txBody>
                    <a:bodyPr/>
                    <a:lstStyle/>
                    <a:p>
                      <a:r>
                        <a:rPr lang="en-US" sz="1100">
                          <a:latin typeface="Times New Roman" panose="02020603050405020304" pitchFamily="18" charset="0"/>
                          <a:cs typeface="Times New Roman" panose="02020603050405020304" pitchFamily="18" charset="0"/>
                        </a:rPr>
                        <a:t>1</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GREEN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PINK REGENCY TEACUP AND SAUCER, ROSES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0.0205</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0.5572</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latin typeface="Times New Roman" panose="02020603050405020304" pitchFamily="18" charset="0"/>
                          <a:cs typeface="Times New Roman" panose="02020603050405020304" pitchFamily="18" charset="0"/>
                        </a:rPr>
                        <a:t>24.2167</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428198"/>
                  </a:ext>
                </a:extLst>
              </a:tr>
              <a:tr h="485942">
                <a:tc>
                  <a:txBody>
                    <a:bodyPr/>
                    <a:lstStyle/>
                    <a:p>
                      <a:r>
                        <a:rPr lang="en-US" sz="1100">
                          <a:latin typeface="Times New Roman" panose="02020603050405020304" pitchFamily="18" charset="0"/>
                          <a:cs typeface="Times New Roman" panose="02020603050405020304" pitchFamily="18" charset="0"/>
                        </a:rPr>
                        <a:t>2</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latin typeface="Times New Roman" panose="02020603050405020304" pitchFamily="18" charset="0"/>
                          <a:cs typeface="Times New Roman" panose="02020603050405020304" pitchFamily="18" charset="0"/>
                        </a:rPr>
                        <a:t>PINK REGENCY TEACUP AND SAUCER, ROSES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GREEN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0.0205</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0.8903</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24.2167</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654279"/>
                  </a:ext>
                </a:extLst>
              </a:tr>
              <a:tr h="552206">
                <a:tc>
                  <a:txBody>
                    <a:bodyPr/>
                    <a:lstStyle/>
                    <a:p>
                      <a:r>
                        <a:rPr lang="en-US" sz="1100">
                          <a:latin typeface="Times New Roman" panose="02020603050405020304" pitchFamily="18" charset="0"/>
                          <a:cs typeface="Times New Roman" panose="02020603050405020304" pitchFamily="18" charset="0"/>
                        </a:rPr>
                        <a:t>3</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PINK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GREEN REGENCY TEACUP AND SAUCER, ROSES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latin typeface="Times New Roman" panose="02020603050405020304" pitchFamily="18" charset="0"/>
                          <a:cs typeface="Times New Roman" panose="02020603050405020304" pitchFamily="18" charset="0"/>
                        </a:rPr>
                        <a:t>0.0205</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0.6917</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latin typeface="Times New Roman" panose="02020603050405020304" pitchFamily="18" charset="0"/>
                          <a:cs typeface="Times New Roman" panose="02020603050405020304" pitchFamily="18" charset="0"/>
                        </a:rPr>
                        <a:t>24.1886</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549302"/>
                  </a:ext>
                </a:extLst>
              </a:tr>
              <a:tr h="552206">
                <a:tc>
                  <a:txBody>
                    <a:bodyPr/>
                    <a:lstStyle/>
                    <a:p>
                      <a:r>
                        <a:rPr lang="en-US" sz="1100">
                          <a:latin typeface="Times New Roman" panose="02020603050405020304" pitchFamily="18" charset="0"/>
                          <a:cs typeface="Times New Roman" panose="02020603050405020304" pitchFamily="18" charset="0"/>
                        </a:rPr>
                        <a:t>4</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latin typeface="Times New Roman" panose="02020603050405020304" pitchFamily="18" charset="0"/>
                          <a:cs typeface="Times New Roman" panose="02020603050405020304" pitchFamily="18" charset="0"/>
                        </a:rPr>
                        <a:t>GREEN REGENCY TEACUP AND SAUCER, ROSES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PINK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latin typeface="Times New Roman" panose="02020603050405020304" pitchFamily="18" charset="0"/>
                          <a:cs typeface="Times New Roman" panose="02020603050405020304" pitchFamily="18" charset="0"/>
                        </a:rPr>
                        <a:t>0.0205</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0.7164</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24.1886</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5241234"/>
                  </a:ext>
                </a:extLst>
              </a:tr>
              <a:tr h="287147">
                <a:tc>
                  <a:txBody>
                    <a:bodyPr/>
                    <a:lstStyle/>
                    <a:p>
                      <a:r>
                        <a:rPr lang="en-US" sz="1100">
                          <a:latin typeface="Times New Roman" panose="02020603050405020304" pitchFamily="18" charset="0"/>
                          <a:cs typeface="Times New Roman" panose="02020603050405020304" pitchFamily="18" charset="0"/>
                        </a:rPr>
                        <a:t>5</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PINK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GREEN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0.0243</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0.8195</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22.2891</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9434936"/>
                  </a:ext>
                </a:extLst>
              </a:tr>
              <a:tr h="287147">
                <a:tc>
                  <a:txBody>
                    <a:bodyPr/>
                    <a:lstStyle/>
                    <a:p>
                      <a:r>
                        <a:rPr lang="en-US" sz="1100">
                          <a:latin typeface="Times New Roman" panose="02020603050405020304" pitchFamily="18" charset="0"/>
                          <a:cs typeface="Times New Roman" panose="02020603050405020304" pitchFamily="18" charset="0"/>
                        </a:rPr>
                        <a:t>6</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GREEN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PINK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0.0243</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0.6601</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22.2891</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2065815"/>
                  </a:ext>
                </a:extLst>
              </a:tr>
              <a:tr h="485942">
                <a:tc>
                  <a:txBody>
                    <a:bodyPr/>
                    <a:lstStyle/>
                    <a:p>
                      <a:r>
                        <a:rPr lang="en-US" sz="1100">
                          <a:latin typeface="Times New Roman" panose="02020603050405020304" pitchFamily="18" charset="0"/>
                          <a:cs typeface="Times New Roman" panose="02020603050405020304" pitchFamily="18" charset="0"/>
                        </a:rPr>
                        <a:t>7</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ROSES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PINK REGENCY TEACUP AND SAUCER, GREEN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0.0205</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0.5029</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20.7230</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6920326"/>
                  </a:ext>
                </a:extLst>
              </a:tr>
              <a:tr h="485942">
                <a:tc>
                  <a:txBody>
                    <a:bodyPr/>
                    <a:lstStyle/>
                    <a:p>
                      <a:r>
                        <a:rPr lang="en-US" sz="1100">
                          <a:latin typeface="Times New Roman" panose="02020603050405020304" pitchFamily="18" charset="0"/>
                          <a:cs typeface="Times New Roman" panose="02020603050405020304" pitchFamily="18" charset="0"/>
                        </a:rPr>
                        <a:t>8</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PINK REGENCY TEACUP AND SAUCER, GREEN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ROSES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0.0205</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0.8441</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20.7230</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4142599"/>
                  </a:ext>
                </a:extLst>
              </a:tr>
              <a:tr h="287147">
                <a:tc>
                  <a:txBody>
                    <a:bodyPr/>
                    <a:lstStyle/>
                    <a:p>
                      <a:r>
                        <a:rPr lang="en-US" sz="1100">
                          <a:latin typeface="Times New Roman" panose="02020603050405020304" pitchFamily="18" charset="0"/>
                          <a:cs typeface="Times New Roman" panose="02020603050405020304" pitchFamily="18" charset="0"/>
                        </a:rPr>
                        <a:t>9</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GREEN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ROSES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0.0286</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0.7778</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19.0957</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2203522"/>
                  </a:ext>
                </a:extLst>
              </a:tr>
              <a:tr h="287147">
                <a:tc>
                  <a:txBody>
                    <a:bodyPr/>
                    <a:lstStyle/>
                    <a:p>
                      <a:r>
                        <a:rPr lang="en-US" sz="1100">
                          <a:latin typeface="Times New Roman" panose="02020603050405020304" pitchFamily="18" charset="0"/>
                          <a:cs typeface="Times New Roman" panose="02020603050405020304" pitchFamily="18" charset="0"/>
                        </a:rPr>
                        <a:t>10</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ROSES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GREEN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0.0286</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0.7021</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latin typeface="Times New Roman" panose="02020603050405020304" pitchFamily="18" charset="0"/>
                          <a:cs typeface="Times New Roman" panose="02020603050405020304" pitchFamily="18" charset="0"/>
                        </a:rPr>
                        <a:t>19.0957</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363154"/>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7E3B8096-9428-2CB6-7937-D33549431562}"/>
              </a:ext>
            </a:extLst>
          </p:cNvPr>
          <p:cNvSpPr txBox="1"/>
          <p:nvPr/>
        </p:nvSpPr>
        <p:spPr>
          <a:xfrm>
            <a:off x="143435" y="0"/>
            <a:ext cx="6096000" cy="573490"/>
          </a:xfrm>
          <a:prstGeom prst="rect">
            <a:avLst/>
          </a:prstGeom>
          <a:noFill/>
        </p:spPr>
        <p:txBody>
          <a:bodyPr wrap="square">
            <a:spAutoFit/>
          </a:bodyPr>
          <a:lstStyle/>
          <a:p>
            <a:pPr algn="l">
              <a:lnSpc>
                <a:spcPct val="120000"/>
              </a:lnSpc>
            </a:pPr>
            <a:r>
              <a:rPr kumimoji="1" lang="en-US" altLang="zh-CN" sz="2800" dirty="0" err="1">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Triển</a:t>
            </a:r>
            <a:r>
              <a:rPr kumimoji="1" lang="en-US" altLang="zh-CN" sz="2800" dirty="0">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 </a:t>
            </a:r>
            <a:r>
              <a:rPr kumimoji="1" lang="en-US" altLang="zh-CN" sz="2800" dirty="0" err="1">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khai</a:t>
            </a:r>
            <a:r>
              <a:rPr kumimoji="1" lang="en-US" altLang="zh-CN" sz="2800" dirty="0">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 </a:t>
            </a:r>
            <a:r>
              <a:rPr kumimoji="1" lang="en-US" altLang="zh-CN" sz="2800" dirty="0" err="1">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thuật</a:t>
            </a:r>
            <a:r>
              <a:rPr kumimoji="1" lang="en-US" altLang="zh-CN" sz="2800" dirty="0">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 </a:t>
            </a:r>
            <a:r>
              <a:rPr kumimoji="1" lang="en-US" altLang="zh-CN" sz="2800" dirty="0" err="1">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toán</a:t>
            </a:r>
            <a:r>
              <a:rPr kumimoji="1" lang="en-US" altLang="zh-CN" sz="2800" dirty="0">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 FP-</a:t>
            </a:r>
            <a:r>
              <a:rPr lang="en-US" sz="2800" dirty="0"/>
              <a:t>GROWTH</a:t>
            </a:r>
            <a:endParaRPr kumimoji="1" lang="zh-CN" altLang="en-US" sz="2800" dirty="0">
              <a:latin typeface="Times New Roman" panose="02020603050405020304" pitchFamily="18" charset="0"/>
              <a:cs typeface="Times New Roman" panose="02020603050405020304" pitchFamily="18" charset="0"/>
            </a:endParaRPr>
          </a:p>
        </p:txBody>
      </p:sp>
      <p:graphicFrame>
        <p:nvGraphicFramePr>
          <p:cNvPr id="6" name="Bảng 5">
            <a:extLst>
              <a:ext uri="{FF2B5EF4-FFF2-40B4-BE49-F238E27FC236}">
                <a16:creationId xmlns:a16="http://schemas.microsoft.com/office/drawing/2014/main" id="{13960C79-F35C-69C0-1C8E-42F58D488884}"/>
              </a:ext>
            </a:extLst>
          </p:cNvPr>
          <p:cNvGraphicFramePr>
            <a:graphicFrameLocks noGrp="1"/>
          </p:cNvGraphicFramePr>
          <p:nvPr>
            <p:extLst>
              <p:ext uri="{D42A27DB-BD31-4B8C-83A1-F6EECF244321}">
                <p14:modId xmlns:p14="http://schemas.microsoft.com/office/powerpoint/2010/main" val="1358226009"/>
              </p:ext>
            </p:extLst>
          </p:nvPr>
        </p:nvGraphicFramePr>
        <p:xfrm>
          <a:off x="211790" y="573490"/>
          <a:ext cx="11517408" cy="6138739"/>
        </p:xfrm>
        <a:graphic>
          <a:graphicData uri="http://schemas.openxmlformats.org/drawingml/2006/table">
            <a:tbl>
              <a:tblPr/>
              <a:tblGrid>
                <a:gridCol w="1919568">
                  <a:extLst>
                    <a:ext uri="{9D8B030D-6E8A-4147-A177-3AD203B41FA5}">
                      <a16:colId xmlns:a16="http://schemas.microsoft.com/office/drawing/2014/main" val="105767758"/>
                    </a:ext>
                  </a:extLst>
                </a:gridCol>
                <a:gridCol w="1919568">
                  <a:extLst>
                    <a:ext uri="{9D8B030D-6E8A-4147-A177-3AD203B41FA5}">
                      <a16:colId xmlns:a16="http://schemas.microsoft.com/office/drawing/2014/main" val="3837035695"/>
                    </a:ext>
                  </a:extLst>
                </a:gridCol>
                <a:gridCol w="1919568">
                  <a:extLst>
                    <a:ext uri="{9D8B030D-6E8A-4147-A177-3AD203B41FA5}">
                      <a16:colId xmlns:a16="http://schemas.microsoft.com/office/drawing/2014/main" val="4125872401"/>
                    </a:ext>
                  </a:extLst>
                </a:gridCol>
                <a:gridCol w="1919568">
                  <a:extLst>
                    <a:ext uri="{9D8B030D-6E8A-4147-A177-3AD203B41FA5}">
                      <a16:colId xmlns:a16="http://schemas.microsoft.com/office/drawing/2014/main" val="2636632180"/>
                    </a:ext>
                  </a:extLst>
                </a:gridCol>
                <a:gridCol w="1919568">
                  <a:extLst>
                    <a:ext uri="{9D8B030D-6E8A-4147-A177-3AD203B41FA5}">
                      <a16:colId xmlns:a16="http://schemas.microsoft.com/office/drawing/2014/main" val="3532959781"/>
                    </a:ext>
                  </a:extLst>
                </a:gridCol>
                <a:gridCol w="1919568">
                  <a:extLst>
                    <a:ext uri="{9D8B030D-6E8A-4147-A177-3AD203B41FA5}">
                      <a16:colId xmlns:a16="http://schemas.microsoft.com/office/drawing/2014/main" val="2098673583"/>
                    </a:ext>
                  </a:extLst>
                </a:gridCol>
              </a:tblGrid>
              <a:tr h="549959">
                <a:tc>
                  <a:txBody>
                    <a:bodyPr/>
                    <a:lstStyle/>
                    <a:p>
                      <a:r>
                        <a:rPr lang="en-US" sz="1100" b="1">
                          <a:latin typeface="Times New Roman" panose="02020603050405020304" pitchFamily="18" charset="0"/>
                          <a:cs typeface="Times New Roman" panose="02020603050405020304" pitchFamily="18" charset="0"/>
                        </a:rPr>
                        <a:t>#</a:t>
                      </a:r>
                      <a:endParaRPr lang="en-US" sz="1100">
                        <a:latin typeface="Times New Roman" panose="02020603050405020304" pitchFamily="18" charset="0"/>
                        <a:cs typeface="Times New Roman" panose="02020603050405020304" pitchFamily="18" charset="0"/>
                      </a:endParaRP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a:latin typeface="Times New Roman" panose="02020603050405020304" pitchFamily="18" charset="0"/>
                          <a:cs typeface="Times New Roman" panose="02020603050405020304" pitchFamily="18" charset="0"/>
                        </a:rPr>
                        <a:t>Antecedents</a:t>
                      </a:r>
                      <a:endParaRPr lang="en-US" sz="1100">
                        <a:latin typeface="Times New Roman" panose="02020603050405020304" pitchFamily="18" charset="0"/>
                        <a:cs typeface="Times New Roman" panose="02020603050405020304" pitchFamily="18" charset="0"/>
                      </a:endParaRP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a:latin typeface="Times New Roman" panose="02020603050405020304" pitchFamily="18" charset="0"/>
                          <a:cs typeface="Times New Roman" panose="02020603050405020304" pitchFamily="18" charset="0"/>
                        </a:rPr>
                        <a:t>Consequents</a:t>
                      </a:r>
                      <a:endParaRPr lang="en-US" sz="1100" dirty="0">
                        <a:latin typeface="Times New Roman" panose="02020603050405020304" pitchFamily="18" charset="0"/>
                        <a:cs typeface="Times New Roman" panose="02020603050405020304" pitchFamily="18" charset="0"/>
                      </a:endParaRP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a:latin typeface="Times New Roman" panose="02020603050405020304" pitchFamily="18" charset="0"/>
                          <a:cs typeface="Times New Roman" panose="02020603050405020304" pitchFamily="18" charset="0"/>
                        </a:rPr>
                        <a:t>Support</a:t>
                      </a:r>
                      <a:endParaRPr lang="en-US" sz="1100">
                        <a:latin typeface="Times New Roman" panose="02020603050405020304" pitchFamily="18" charset="0"/>
                        <a:cs typeface="Times New Roman" panose="02020603050405020304" pitchFamily="18" charset="0"/>
                      </a:endParaRP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a:latin typeface="Times New Roman" panose="02020603050405020304" pitchFamily="18" charset="0"/>
                          <a:cs typeface="Times New Roman" panose="02020603050405020304" pitchFamily="18" charset="0"/>
                        </a:rPr>
                        <a:t>Confidence</a:t>
                      </a:r>
                      <a:endParaRPr lang="en-US" sz="1100">
                        <a:latin typeface="Times New Roman" panose="02020603050405020304" pitchFamily="18" charset="0"/>
                        <a:cs typeface="Times New Roman" panose="02020603050405020304" pitchFamily="18" charset="0"/>
                      </a:endParaRP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a:latin typeface="Times New Roman" panose="02020603050405020304" pitchFamily="18" charset="0"/>
                          <a:cs typeface="Times New Roman" panose="02020603050405020304" pitchFamily="18" charset="0"/>
                        </a:rPr>
                        <a:t>Lift</a:t>
                      </a:r>
                      <a:endParaRPr lang="en-US" sz="1100">
                        <a:latin typeface="Times New Roman" panose="02020603050405020304" pitchFamily="18" charset="0"/>
                        <a:cs typeface="Times New Roman" panose="02020603050405020304" pitchFamily="18" charset="0"/>
                      </a:endParaRP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97453"/>
                  </a:ext>
                </a:extLst>
              </a:tr>
              <a:tr h="663757">
                <a:tc>
                  <a:txBody>
                    <a:bodyPr/>
                    <a:lstStyle/>
                    <a:p>
                      <a:r>
                        <a:rPr lang="en-US" sz="1100">
                          <a:latin typeface="Times New Roman" panose="02020603050405020304" pitchFamily="18" charset="0"/>
                          <a:cs typeface="Times New Roman" panose="02020603050405020304" pitchFamily="18" charset="0"/>
                        </a:rPr>
                        <a:t>1</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GREEN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PINK REGENCY TEACUP AND SAUCER, ROSES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0.0205</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0.5572</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latin typeface="Times New Roman" panose="02020603050405020304" pitchFamily="18" charset="0"/>
                          <a:cs typeface="Times New Roman" panose="02020603050405020304" pitchFamily="18" charset="0"/>
                        </a:rPr>
                        <a:t>24.2167</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2713759"/>
                  </a:ext>
                </a:extLst>
              </a:tr>
              <a:tr h="663757">
                <a:tc>
                  <a:txBody>
                    <a:bodyPr/>
                    <a:lstStyle/>
                    <a:p>
                      <a:r>
                        <a:rPr lang="en-US" sz="1100">
                          <a:latin typeface="Times New Roman" panose="02020603050405020304" pitchFamily="18" charset="0"/>
                          <a:cs typeface="Times New Roman" panose="02020603050405020304" pitchFamily="18" charset="0"/>
                        </a:rPr>
                        <a:t>2</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latin typeface="Times New Roman" panose="02020603050405020304" pitchFamily="18" charset="0"/>
                          <a:cs typeface="Times New Roman" panose="02020603050405020304" pitchFamily="18" charset="0"/>
                        </a:rPr>
                        <a:t>PINK REGENCY TEACUP AND SAUCER, ROSES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latin typeface="Times New Roman" panose="02020603050405020304" pitchFamily="18" charset="0"/>
                          <a:cs typeface="Times New Roman" panose="02020603050405020304" pitchFamily="18" charset="0"/>
                        </a:rPr>
                        <a:t>GREEN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0.0205</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0.8903</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24.2167</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8001310"/>
                  </a:ext>
                </a:extLst>
              </a:tr>
              <a:tr h="663757">
                <a:tc>
                  <a:txBody>
                    <a:bodyPr/>
                    <a:lstStyle/>
                    <a:p>
                      <a:r>
                        <a:rPr lang="en-US" sz="1100">
                          <a:latin typeface="Times New Roman" panose="02020603050405020304" pitchFamily="18" charset="0"/>
                          <a:cs typeface="Times New Roman" panose="02020603050405020304" pitchFamily="18" charset="0"/>
                        </a:rPr>
                        <a:t>3</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PINK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GREEN REGENCY TEACUP AND SAUCER, ROSES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latin typeface="Times New Roman" panose="02020603050405020304" pitchFamily="18" charset="0"/>
                          <a:cs typeface="Times New Roman" panose="02020603050405020304" pitchFamily="18" charset="0"/>
                        </a:rPr>
                        <a:t>0.0205</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0.6917</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latin typeface="Times New Roman" panose="02020603050405020304" pitchFamily="18" charset="0"/>
                          <a:cs typeface="Times New Roman" panose="02020603050405020304" pitchFamily="18" charset="0"/>
                        </a:rPr>
                        <a:t>24.1886</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7838157"/>
                  </a:ext>
                </a:extLst>
              </a:tr>
              <a:tr h="663757">
                <a:tc>
                  <a:txBody>
                    <a:bodyPr/>
                    <a:lstStyle/>
                    <a:p>
                      <a:r>
                        <a:rPr lang="en-US" sz="1100">
                          <a:latin typeface="Times New Roman" panose="02020603050405020304" pitchFamily="18" charset="0"/>
                          <a:cs typeface="Times New Roman" panose="02020603050405020304" pitchFamily="18" charset="0"/>
                        </a:rPr>
                        <a:t>4</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latin typeface="Times New Roman" panose="02020603050405020304" pitchFamily="18" charset="0"/>
                          <a:cs typeface="Times New Roman" panose="02020603050405020304" pitchFamily="18" charset="0"/>
                        </a:rPr>
                        <a:t>GREEN REGENCY TEACUP AND SAUCER, ROSES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PINK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latin typeface="Times New Roman" panose="02020603050405020304" pitchFamily="18" charset="0"/>
                          <a:cs typeface="Times New Roman" panose="02020603050405020304" pitchFamily="18" charset="0"/>
                        </a:rPr>
                        <a:t>0.0205</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0.7164</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24.1886</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798266"/>
                  </a:ext>
                </a:extLst>
              </a:tr>
              <a:tr h="342620">
                <a:tc>
                  <a:txBody>
                    <a:bodyPr/>
                    <a:lstStyle/>
                    <a:p>
                      <a:r>
                        <a:rPr lang="en-US" sz="1100">
                          <a:latin typeface="Times New Roman" panose="02020603050405020304" pitchFamily="18" charset="0"/>
                          <a:cs typeface="Times New Roman" panose="02020603050405020304" pitchFamily="18" charset="0"/>
                        </a:rPr>
                        <a:t>5</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PINK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GREEN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0.0243</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0.8195</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22.2891</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678363"/>
                  </a:ext>
                </a:extLst>
              </a:tr>
              <a:tr h="342620">
                <a:tc>
                  <a:txBody>
                    <a:bodyPr/>
                    <a:lstStyle/>
                    <a:p>
                      <a:r>
                        <a:rPr lang="en-US" sz="1100">
                          <a:latin typeface="Times New Roman" panose="02020603050405020304" pitchFamily="18" charset="0"/>
                          <a:cs typeface="Times New Roman" panose="02020603050405020304" pitchFamily="18" charset="0"/>
                        </a:rPr>
                        <a:t>6</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GREEN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PINK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0.0243</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0.6601</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22.2891</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2052055"/>
                  </a:ext>
                </a:extLst>
              </a:tr>
              <a:tr h="663757">
                <a:tc>
                  <a:txBody>
                    <a:bodyPr/>
                    <a:lstStyle/>
                    <a:p>
                      <a:r>
                        <a:rPr lang="en-US" sz="1100">
                          <a:latin typeface="Times New Roman" panose="02020603050405020304" pitchFamily="18" charset="0"/>
                          <a:cs typeface="Times New Roman" panose="02020603050405020304" pitchFamily="18" charset="0"/>
                        </a:rPr>
                        <a:t>7</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ROSES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PINK REGENCY TEACUP AND SAUCER, GREEN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0.0205</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0.5029</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20.7230</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6257844"/>
                  </a:ext>
                </a:extLst>
              </a:tr>
              <a:tr h="663757">
                <a:tc>
                  <a:txBody>
                    <a:bodyPr/>
                    <a:lstStyle/>
                    <a:p>
                      <a:r>
                        <a:rPr lang="en-US" sz="1100">
                          <a:latin typeface="Times New Roman" panose="02020603050405020304" pitchFamily="18" charset="0"/>
                          <a:cs typeface="Times New Roman" panose="02020603050405020304" pitchFamily="18" charset="0"/>
                        </a:rPr>
                        <a:t>8</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PINK REGENCY TEACUP AND SAUCER, GREEN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ROSES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0.0205</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0.8441</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20.7230</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78200"/>
                  </a:ext>
                </a:extLst>
              </a:tr>
              <a:tr h="342620">
                <a:tc>
                  <a:txBody>
                    <a:bodyPr/>
                    <a:lstStyle/>
                    <a:p>
                      <a:r>
                        <a:rPr lang="en-US" sz="1100">
                          <a:latin typeface="Times New Roman" panose="02020603050405020304" pitchFamily="18" charset="0"/>
                          <a:cs typeface="Times New Roman" panose="02020603050405020304" pitchFamily="18" charset="0"/>
                        </a:rPr>
                        <a:t>9</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GREEN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ROSES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0.0286</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0.7778</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19.0957</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2117520"/>
                  </a:ext>
                </a:extLst>
              </a:tr>
              <a:tr h="342620">
                <a:tc>
                  <a:txBody>
                    <a:bodyPr/>
                    <a:lstStyle/>
                    <a:p>
                      <a:r>
                        <a:rPr lang="en-US" sz="1100">
                          <a:latin typeface="Times New Roman" panose="02020603050405020304" pitchFamily="18" charset="0"/>
                          <a:cs typeface="Times New Roman" panose="02020603050405020304" pitchFamily="18" charset="0"/>
                        </a:rPr>
                        <a:t>10</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ROSES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GREEN REGENCY TEACUP AND SAUCER</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0.0286</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a:latin typeface="Times New Roman" panose="02020603050405020304" pitchFamily="18" charset="0"/>
                          <a:cs typeface="Times New Roman" panose="02020603050405020304" pitchFamily="18" charset="0"/>
                        </a:rPr>
                        <a:t>0.7021</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latin typeface="Times New Roman" panose="02020603050405020304" pitchFamily="18" charset="0"/>
                          <a:cs typeface="Times New Roman" panose="02020603050405020304" pitchFamily="18" charset="0"/>
                        </a:rPr>
                        <a:t>19.0957</a:t>
                      </a:r>
                    </a:p>
                  </a:txBody>
                  <a:tcPr marL="22430" marR="22430" marT="11215" marB="112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5464272"/>
                  </a:ext>
                </a:extLst>
              </a:tr>
            </a:tbl>
          </a:graphicData>
        </a:graphic>
      </p:graphicFrame>
    </p:spTree>
    <p:extLst>
      <p:ext uri="{BB962C8B-B14F-4D97-AF65-F5344CB8AC3E}">
        <p14:creationId xmlns:p14="http://schemas.microsoft.com/office/powerpoint/2010/main" val="157583241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11765"/>
            <a:ext cx="12203460" cy="6869765"/>
          </a:xfrm>
          <a:prstGeom prst="rect">
            <a:avLst/>
          </a:prstGeom>
          <a:gradFill>
            <a:gsLst>
              <a:gs pos="0">
                <a:schemeClr val="accent1"/>
              </a:gs>
              <a:gs pos="100000">
                <a:schemeClr val="accent1">
                  <a:lumMod val="20000"/>
                  <a:lumOff val="80000"/>
                </a:schemeClr>
              </a:gs>
            </a:gsLst>
            <a:lin ang="156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11630" y="554397"/>
            <a:ext cx="11168739" cy="5822205"/>
          </a:xfrm>
          <a:prstGeom prst="roundRect">
            <a:avLst>
              <a:gd name="adj" fmla="val 0"/>
            </a:avLst>
          </a:prstGeom>
          <a:gradFill>
            <a:gsLst>
              <a:gs pos="0">
                <a:schemeClr val="accent1">
                  <a:lumMod val="20000"/>
                  <a:lumOff val="80000"/>
                </a:schemeClr>
              </a:gs>
              <a:gs pos="51000">
                <a:schemeClr val="bg1"/>
              </a:gs>
              <a:gs pos="100000">
                <a:schemeClr val="bg1">
                  <a:alpha val="47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24193" y="5209097"/>
            <a:ext cx="3676954" cy="405028"/>
          </a:xfrm>
          <a:prstGeom prst="roundRect">
            <a:avLst>
              <a:gd name="adj" fmla="val 50000"/>
            </a:avLst>
          </a:prstGeom>
          <a:gradFill>
            <a:gsLst>
              <a:gs pos="11000">
                <a:schemeClr val="accent1">
                  <a:lumMod val="75000"/>
                  <a:alpha val="0"/>
                </a:schemeClr>
              </a:gs>
              <a:gs pos="100000">
                <a:schemeClr val="accent1">
                  <a:lumMod val="60000"/>
                  <a:lumOff val="40000"/>
                </a:schemeClr>
              </a:gs>
            </a:gsLst>
            <a:lin ang="7800000" scaled="0"/>
          </a:grad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948273" y="5232663"/>
            <a:ext cx="2399502" cy="357896"/>
          </a:xfrm>
          <a:prstGeom prst="rect">
            <a:avLst/>
          </a:prstGeom>
          <a:noFill/>
          <a:ln>
            <a:noFill/>
          </a:ln>
        </p:spPr>
        <p:txBody>
          <a:bodyPr vert="horz" wrap="square" lIns="91440" tIns="45720" rIns="91440" bIns="45720" rtlCol="0" anchor="t"/>
          <a:lstStyle/>
          <a:p>
            <a:pPr algn="l">
              <a:lnSpc>
                <a:spcPct val="110000"/>
              </a:lnSpc>
            </a:pPr>
            <a:r>
              <a:rPr kumimoji="1" lang="en-US" altLang="zh-CN" sz="1800">
                <a:ln w="12700">
                  <a:noFill/>
                </a:ln>
                <a:solidFill>
                  <a:srgbClr val="0F6FC6">
                    <a:alpha val="100000"/>
                  </a:srgbClr>
                </a:solidFill>
                <a:latin typeface="Source Han Sans"/>
                <a:ea typeface="Source Han Sans"/>
                <a:cs typeface="Source Han Sans"/>
              </a:rPr>
              <a:t>Powerpoint design</a:t>
            </a:r>
            <a:endParaRPr kumimoji="1" lang="zh-CN" altLang="en-US"/>
          </a:p>
        </p:txBody>
      </p:sp>
      <p:cxnSp>
        <p:nvCxnSpPr>
          <p:cNvPr id="6" name="标题 1"/>
          <p:cNvCxnSpPr/>
          <p:nvPr/>
        </p:nvCxnSpPr>
        <p:spPr>
          <a:xfrm>
            <a:off x="3258346" y="5411611"/>
            <a:ext cx="1118074" cy="0"/>
          </a:xfrm>
          <a:prstGeom prst="straightConnector1">
            <a:avLst/>
          </a:prstGeom>
          <a:noFill/>
          <a:ln w="19050" cap="sq">
            <a:solidFill>
              <a:schemeClr val="accent1">
                <a:lumMod val="40000"/>
                <a:lumOff val="60000"/>
              </a:schemeClr>
            </a:solidFill>
            <a:prstDash val="solid"/>
            <a:miter/>
            <a:tailEnd type="triangle"/>
          </a:ln>
        </p:spPr>
      </p:cxnSp>
      <p:cxnSp>
        <p:nvCxnSpPr>
          <p:cNvPr id="7" name="标题 1"/>
          <p:cNvCxnSpPr/>
          <p:nvPr/>
        </p:nvCxnSpPr>
        <p:spPr>
          <a:xfrm>
            <a:off x="3258346" y="1318174"/>
            <a:ext cx="3835459" cy="0"/>
          </a:xfrm>
          <a:prstGeom prst="straightConnector1">
            <a:avLst/>
          </a:prstGeom>
          <a:noFill/>
          <a:ln w="19050" cap="sq">
            <a:solidFill>
              <a:schemeClr val="accent1"/>
            </a:solidFill>
            <a:prstDash val="solid"/>
            <a:miter/>
            <a:tailEnd type="triangle"/>
          </a:ln>
        </p:spPr>
      </p:cxnSp>
      <p:sp>
        <p:nvSpPr>
          <p:cNvPr id="8" name="标题 1"/>
          <p:cNvSpPr txBox="1"/>
          <p:nvPr/>
        </p:nvSpPr>
        <p:spPr>
          <a:xfrm rot="5400000">
            <a:off x="1477243" y="47690"/>
            <a:ext cx="609742" cy="2540968"/>
          </a:xfrm>
          <a:prstGeom prst="round2SameRect">
            <a:avLst>
              <a:gd name="adj1" fmla="val 50000"/>
              <a:gd name="adj2" fmla="val 0"/>
            </a:avLst>
          </a:prstGeom>
          <a:gradFill>
            <a:gsLst>
              <a:gs pos="0">
                <a:schemeClr val="accent1"/>
              </a:gs>
              <a:gs pos="100000">
                <a:schemeClr val="accent1">
                  <a:lumMod val="20000"/>
                  <a:lumOff val="80000"/>
                </a:schemeClr>
              </a:gs>
            </a:gsLst>
            <a:lin ang="15600000" scaled="0"/>
          </a:gradFill>
          <a:ln w="19050" cap="sq">
            <a:noFill/>
            <a:miter/>
          </a:ln>
        </p:spPr>
        <p:txBody>
          <a:bodyPr vert="horz" wrap="square" lIns="91440" tIns="45720" rIns="91440" bIns="45720" rtlCol="0" anchor="ctr"/>
          <a:lstStyle/>
          <a:p>
            <a:pPr algn="ctr">
              <a:lnSpc>
                <a:spcPct val="110000"/>
              </a:lnSpc>
            </a:pPr>
            <a:endParaRPr kumimoji="1" lang="zh-CN" altLang="en-US" dirty="0"/>
          </a:p>
        </p:txBody>
      </p:sp>
      <p:sp>
        <p:nvSpPr>
          <p:cNvPr id="10" name="标题 1"/>
          <p:cNvSpPr txBox="1"/>
          <p:nvPr/>
        </p:nvSpPr>
        <p:spPr>
          <a:xfrm rot="10800000" flipH="1">
            <a:off x="979201" y="6032352"/>
            <a:ext cx="773400" cy="261248"/>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16200000">
            <a:off x="6689606" y="1385836"/>
            <a:ext cx="5822204" cy="4159322"/>
          </a:xfrm>
          <a:prstGeom prst="round2SameRect">
            <a:avLst>
              <a:gd name="adj1" fmla="val 50000"/>
              <a:gd name="adj2" fmla="val 0"/>
            </a:avLst>
          </a:prstGeom>
          <a:gradFill>
            <a:gsLst>
              <a:gs pos="31000">
                <a:schemeClr val="accent1">
                  <a:lumMod val="60000"/>
                  <a:lumOff val="40000"/>
                </a:schemeClr>
              </a:gs>
              <a:gs pos="99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973681" y="1279171"/>
            <a:ext cx="4468570" cy="4468570"/>
          </a:xfrm>
          <a:prstGeom prst="ellipse">
            <a:avLst/>
          </a:prstGeom>
          <a:solidFill>
            <a:schemeClr val="bg1"/>
          </a:solidFill>
          <a:ln w="254000" cap="sq">
            <a:gradFill>
              <a:gsLst>
                <a:gs pos="0">
                  <a:schemeClr val="accent1">
                    <a:lumMod val="20000"/>
                    <a:lumOff val="80000"/>
                  </a:schemeClr>
                </a:gs>
                <a:gs pos="41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pic>
        <p:nvPicPr>
          <p:cNvPr id="13" name="Hình ảnh 12"/>
          <p:cNvPicPr>
            <a:picLocks noChangeAspect="1"/>
          </p:cNvPicPr>
          <p:nvPr/>
        </p:nvPicPr>
        <p:blipFill>
          <a:blip r:embed="rId2">
            <a:alphaModFix/>
          </a:blip>
          <a:srcRect l="13244" r="9559"/>
          <a:stretch>
            <a:fillRect/>
          </a:stretch>
        </p:blipFill>
        <p:spPr>
          <a:xfrm>
            <a:off x="7083873" y="2261976"/>
            <a:ext cx="4218519" cy="3062559"/>
          </a:xfrm>
          <a:custGeom>
            <a:avLst/>
            <a:gdLst>
              <a:gd name="connsiteX0" fmla="*/ 600927 w 6000112"/>
              <a:gd name="connsiteY0" fmla="*/ 0 h 4355960"/>
              <a:gd name="connsiteX1" fmla="*/ 5399186 w 6000112"/>
              <a:gd name="connsiteY1" fmla="*/ 0 h 4355960"/>
              <a:gd name="connsiteX2" fmla="*/ 5487750 w 6000112"/>
              <a:gd name="connsiteY2" fmla="*/ 118435 h 4355960"/>
              <a:gd name="connsiteX3" fmla="*/ 6000112 w 6000112"/>
              <a:gd name="connsiteY3" fmla="*/ 1795795 h 4355960"/>
              <a:gd name="connsiteX4" fmla="*/ 4677416 w 6000112"/>
              <a:gd name="connsiteY4" fmla="*/ 4283489 h 4355960"/>
              <a:gd name="connsiteX5" fmla="*/ 4558124 w 6000112"/>
              <a:gd name="connsiteY5" fmla="*/ 4355960 h 4355960"/>
              <a:gd name="connsiteX6" fmla="*/ 1441988 w 6000112"/>
              <a:gd name="connsiteY6" fmla="*/ 4355960 h 4355960"/>
              <a:gd name="connsiteX7" fmla="*/ 1322696 w 6000112"/>
              <a:gd name="connsiteY7" fmla="*/ 4283489 h 4355960"/>
              <a:gd name="connsiteX8" fmla="*/ 0 w 6000112"/>
              <a:gd name="connsiteY8" fmla="*/ 1795795 h 4355960"/>
              <a:gd name="connsiteX9" fmla="*/ 512363 w 6000112"/>
              <a:gd name="connsiteY9" fmla="*/ 118435 h 4355960"/>
            </a:gdLst>
            <a:ahLst/>
            <a:cxnLst/>
            <a:rect l="l" t="t" r="r" b="b"/>
            <a:pathLst>
              <a:path w="6000112" h="4355960">
                <a:moveTo>
                  <a:pt x="600927" y="0"/>
                </a:moveTo>
                <a:lnTo>
                  <a:pt x="5399186" y="0"/>
                </a:lnTo>
                <a:lnTo>
                  <a:pt x="5487750" y="118435"/>
                </a:lnTo>
                <a:cubicBezTo>
                  <a:pt x="5811229" y="597247"/>
                  <a:pt x="6000112" y="1174463"/>
                  <a:pt x="6000112" y="1795795"/>
                </a:cubicBezTo>
                <a:cubicBezTo>
                  <a:pt x="6000112" y="2831348"/>
                  <a:pt x="5475436" y="3744357"/>
                  <a:pt x="4677416" y="4283489"/>
                </a:cubicBezTo>
                <a:lnTo>
                  <a:pt x="4558124" y="4355960"/>
                </a:lnTo>
                <a:lnTo>
                  <a:pt x="1441988" y="4355960"/>
                </a:lnTo>
                <a:lnTo>
                  <a:pt x="1322696" y="4283489"/>
                </a:lnTo>
                <a:cubicBezTo>
                  <a:pt x="524676" y="3744357"/>
                  <a:pt x="0" y="2831348"/>
                  <a:pt x="0" y="1795795"/>
                </a:cubicBezTo>
                <a:cubicBezTo>
                  <a:pt x="0" y="1174463"/>
                  <a:pt x="188884" y="597247"/>
                  <a:pt x="512363" y="118435"/>
                </a:cubicBezTo>
                <a:close/>
              </a:path>
            </a:pathLst>
          </a:custGeom>
          <a:noFill/>
          <a:ln>
            <a:noFill/>
          </a:ln>
        </p:spPr>
      </p:pic>
      <p:sp>
        <p:nvSpPr>
          <p:cNvPr id="14" name="标题 1"/>
          <p:cNvSpPr txBox="1"/>
          <p:nvPr/>
        </p:nvSpPr>
        <p:spPr>
          <a:xfrm rot="5400000">
            <a:off x="-3140287" y="3151335"/>
            <a:ext cx="6857065" cy="554394"/>
          </a:xfrm>
          <a:prstGeom prst="round2SameRect">
            <a:avLst>
              <a:gd name="adj1" fmla="val 50000"/>
              <a:gd name="adj2"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00484" y="3247743"/>
            <a:ext cx="5320916" cy="1682032"/>
          </a:xfrm>
          <a:prstGeom prst="rect">
            <a:avLst/>
          </a:prstGeom>
          <a:noFill/>
          <a:ln cap="sq">
            <a:noFill/>
          </a:ln>
        </p:spPr>
        <p:txBody>
          <a:bodyPr vert="horz" wrap="square" lIns="0" tIns="0" rIns="0" bIns="0" rtlCol="0" anchor="t"/>
          <a:lstStyle/>
          <a:p>
            <a:pPr algn="l">
              <a:lnSpc>
                <a:spcPct val="130000"/>
              </a:lnSpc>
            </a:pPr>
            <a:r>
              <a:rPr kumimoji="1" lang="en-US" altLang="zh-CN" sz="4000" dirty="0">
                <a:ln w="12700">
                  <a:noFill/>
                </a:ln>
                <a:solidFill>
                  <a:srgbClr val="000000">
                    <a:alpha val="100000"/>
                  </a:srgbClr>
                </a:solidFill>
                <a:latin typeface="Source Han Sans CN Bold"/>
                <a:ea typeface="Source Han Sans CN Bold"/>
                <a:cs typeface="Source Han Sans CN Bold"/>
              </a:rPr>
              <a:t>So </a:t>
            </a:r>
            <a:r>
              <a:rPr kumimoji="1" lang="en-US" altLang="zh-CN" sz="4000" dirty="0" err="1">
                <a:ln w="12700">
                  <a:noFill/>
                </a:ln>
                <a:solidFill>
                  <a:srgbClr val="000000">
                    <a:alpha val="100000"/>
                  </a:srgbClr>
                </a:solidFill>
                <a:latin typeface="Source Han Sans CN Bold"/>
                <a:ea typeface="Source Han Sans CN Bold"/>
                <a:cs typeface="Source Han Sans CN Bold"/>
              </a:rPr>
              <a:t>sánh</a:t>
            </a:r>
            <a:r>
              <a:rPr kumimoji="1" lang="en-US" altLang="zh-CN" sz="4000" dirty="0">
                <a:ln w="12700">
                  <a:noFill/>
                </a:ln>
                <a:solidFill>
                  <a:srgbClr val="000000">
                    <a:alpha val="100000"/>
                  </a:srgbClr>
                </a:solidFill>
                <a:latin typeface="Source Han Sans CN Bold"/>
                <a:ea typeface="Source Han Sans CN Bold"/>
                <a:cs typeface="Source Han Sans CN Bold"/>
              </a:rPr>
              <a:t> </a:t>
            </a:r>
            <a:r>
              <a:rPr kumimoji="1" lang="en-US" altLang="zh-CN" sz="4000" dirty="0" err="1">
                <a:ln w="12700">
                  <a:noFill/>
                </a:ln>
                <a:solidFill>
                  <a:srgbClr val="000000">
                    <a:alpha val="100000"/>
                  </a:srgbClr>
                </a:solidFill>
                <a:latin typeface="Source Han Sans CN Bold"/>
                <a:ea typeface="Source Han Sans CN Bold"/>
                <a:cs typeface="Source Han Sans CN Bold"/>
              </a:rPr>
              <a:t>thuật</a:t>
            </a:r>
            <a:r>
              <a:rPr kumimoji="1" lang="en-US" altLang="zh-CN" sz="4000" dirty="0">
                <a:ln w="12700">
                  <a:noFill/>
                </a:ln>
                <a:solidFill>
                  <a:srgbClr val="000000">
                    <a:alpha val="100000"/>
                  </a:srgbClr>
                </a:solidFill>
                <a:latin typeface="Source Han Sans CN Bold"/>
                <a:ea typeface="Source Han Sans CN Bold"/>
                <a:cs typeface="Source Han Sans CN Bold"/>
              </a:rPr>
              <a:t> </a:t>
            </a:r>
            <a:r>
              <a:rPr kumimoji="1" lang="en-US" altLang="zh-CN" sz="4000" dirty="0" err="1">
                <a:ln w="12700">
                  <a:noFill/>
                </a:ln>
                <a:solidFill>
                  <a:srgbClr val="000000">
                    <a:alpha val="100000"/>
                  </a:srgbClr>
                </a:solidFill>
                <a:latin typeface="Source Han Sans CN Bold"/>
                <a:ea typeface="Source Han Sans CN Bold"/>
                <a:cs typeface="Source Han Sans CN Bold"/>
              </a:rPr>
              <a:t>toán</a:t>
            </a:r>
            <a:endParaRPr kumimoji="1" lang="zh-CN" altLang="en-US" dirty="0"/>
          </a:p>
        </p:txBody>
      </p:sp>
      <p:sp>
        <p:nvSpPr>
          <p:cNvPr id="16" name="标题 1"/>
          <p:cNvSpPr txBox="1"/>
          <p:nvPr/>
        </p:nvSpPr>
        <p:spPr>
          <a:xfrm>
            <a:off x="775084" y="2294204"/>
            <a:ext cx="2895216" cy="949640"/>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6500">
                <a:ln w="12700">
                  <a:noFill/>
                </a:ln>
                <a:solidFill>
                  <a:srgbClr val="0F6FC6">
                    <a:alpha val="100000"/>
                  </a:srgbClr>
                </a:solidFill>
                <a:latin typeface="Source Han Sans CN Bold"/>
                <a:ea typeface="Source Han Sans CN Bold"/>
                <a:cs typeface="Source Han Sans CN Bold"/>
              </a:rPr>
              <a:t>PART-</a:t>
            </a:r>
            <a:endParaRPr kumimoji="1" lang="zh-CN" altLang="en-US"/>
          </a:p>
        </p:txBody>
      </p:sp>
      <p:sp>
        <p:nvSpPr>
          <p:cNvPr id="17" name="标题 1"/>
          <p:cNvSpPr txBox="1"/>
          <p:nvPr/>
        </p:nvSpPr>
        <p:spPr>
          <a:xfrm>
            <a:off x="3292202" y="1386464"/>
            <a:ext cx="2001693" cy="1861279"/>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6500" dirty="0">
                <a:ln w="12700">
                  <a:noFill/>
                </a:ln>
                <a:solidFill>
                  <a:srgbClr val="0F6FC6">
                    <a:alpha val="100000"/>
                  </a:srgbClr>
                </a:solidFill>
                <a:latin typeface="Source Han Sans CN Bold"/>
                <a:ea typeface="Source Han Sans CN Bold"/>
                <a:cs typeface="Source Han Sans CN Bold"/>
              </a:rPr>
              <a:t>07</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13513" y="3768996"/>
            <a:ext cx="10869018" cy="1240433"/>
          </a:xfrm>
          <a:prstGeom prst="rect">
            <a:avLst/>
          </a:prstGeom>
          <a:noFill/>
          <a:ln/>
        </p:spPr>
        <p:txBody>
          <a:bodyPr wrap="square" lIns="0" tIns="0" rIns="0" bIns="0" rtlCol="0" anchor="t"/>
          <a:lstStyle/>
          <a:p>
            <a:pPr>
              <a:lnSpc>
                <a:spcPts val="4875"/>
              </a:lnSpc>
            </a:pPr>
            <a:r>
              <a:rPr lang="en-US" sz="3875" b="1" dirty="0">
                <a:solidFill>
                  <a:srgbClr val="000000"/>
                </a:solidFill>
                <a:latin typeface="Times New Roman" panose="02020603050405020304" pitchFamily="18" charset="0"/>
                <a:ea typeface="Petrona Bold" pitchFamily="34" charset="-122"/>
                <a:cs typeface="Times New Roman" panose="02020603050405020304" pitchFamily="18" charset="0"/>
              </a:rPr>
              <a:t>So sánh hiệu suất: Thời gian thực thi và tài nguyên</a:t>
            </a:r>
            <a:endParaRPr lang="en-US" sz="3875" dirty="0">
              <a:latin typeface="Times New Roman" panose="02020603050405020304" pitchFamily="18" charset="0"/>
              <a:cs typeface="Times New Roman" panose="02020603050405020304" pitchFamily="18" charset="0"/>
            </a:endParaRPr>
          </a:p>
        </p:txBody>
      </p:sp>
      <p:sp>
        <p:nvSpPr>
          <p:cNvPr id="4" name="Shape 1"/>
          <p:cNvSpPr/>
          <p:nvPr/>
        </p:nvSpPr>
        <p:spPr>
          <a:xfrm>
            <a:off x="448866" y="4710112"/>
            <a:ext cx="425252" cy="425252"/>
          </a:xfrm>
          <a:prstGeom prst="roundRect">
            <a:avLst>
              <a:gd name="adj" fmla="val 18669"/>
            </a:avLst>
          </a:prstGeom>
          <a:solidFill>
            <a:srgbClr val="CCEEFF"/>
          </a:solidFill>
          <a:ln w="7620">
            <a:solidFill>
              <a:srgbClr val="B2D4E5"/>
            </a:solidFill>
            <a:prstDash val="solid"/>
          </a:ln>
        </p:spPr>
      </p:sp>
      <p:sp>
        <p:nvSpPr>
          <p:cNvPr id="5" name="Text 2"/>
          <p:cNvSpPr/>
          <p:nvPr/>
        </p:nvSpPr>
        <p:spPr>
          <a:xfrm>
            <a:off x="560642" y="4791611"/>
            <a:ext cx="297657" cy="640478"/>
          </a:xfrm>
          <a:prstGeom prst="rect">
            <a:avLst/>
          </a:prstGeom>
          <a:noFill/>
          <a:ln/>
        </p:spPr>
        <p:txBody>
          <a:bodyPr wrap="none" lIns="0" tIns="0" rIns="0" bIns="0" rtlCol="0" anchor="t"/>
          <a:lstStyle/>
          <a:p>
            <a:pPr algn="ctr">
              <a:lnSpc>
                <a:spcPts val="2333"/>
              </a:lnSpc>
            </a:pPr>
            <a:r>
              <a:rPr lang="en-US" sz="2333" b="1" dirty="0">
                <a:solidFill>
                  <a:srgbClr val="272525"/>
                </a:solidFill>
                <a:latin typeface="Times New Roman" panose="02020603050405020304" pitchFamily="18" charset="0"/>
                <a:ea typeface="Petrona Bold" pitchFamily="34" charset="-122"/>
                <a:cs typeface="Times New Roman" panose="02020603050405020304" pitchFamily="18" charset="0"/>
              </a:rPr>
              <a:t>1</a:t>
            </a:r>
            <a:endParaRPr lang="en-US" sz="2333" dirty="0">
              <a:latin typeface="Times New Roman" panose="02020603050405020304" pitchFamily="18" charset="0"/>
              <a:cs typeface="Times New Roman" panose="02020603050405020304" pitchFamily="18" charset="0"/>
            </a:endParaRPr>
          </a:p>
        </p:txBody>
      </p:sp>
      <p:sp>
        <p:nvSpPr>
          <p:cNvPr id="6" name="Text 3"/>
          <p:cNvSpPr/>
          <p:nvPr/>
        </p:nvSpPr>
        <p:spPr>
          <a:xfrm>
            <a:off x="1056036" y="4707010"/>
            <a:ext cx="2851249" cy="907257"/>
          </a:xfrm>
          <a:prstGeom prst="rect">
            <a:avLst/>
          </a:prstGeom>
          <a:noFill/>
          <a:ln/>
        </p:spPr>
        <p:txBody>
          <a:bodyPr wrap="square" lIns="0" tIns="0" rIns="0" bIns="0" rtlCol="0" anchor="t"/>
          <a:lstStyle/>
          <a:p>
            <a:pPr>
              <a:lnSpc>
                <a:spcPts val="2375"/>
              </a:lnSpc>
            </a:pPr>
            <a:r>
              <a:rPr lang="en-US" sz="1458" dirty="0">
                <a:solidFill>
                  <a:srgbClr val="272525"/>
                </a:solidFill>
                <a:latin typeface="Times New Roman" panose="02020603050405020304" pitchFamily="18" charset="0"/>
                <a:ea typeface="Inter" pitchFamily="34" charset="-122"/>
                <a:cs typeface="Times New Roman" panose="02020603050405020304" pitchFamily="18" charset="0"/>
              </a:rPr>
              <a:t>FP-Growth nhanh gấp 4 lần Apriori với thời gian thực thi ngắn hơn.</a:t>
            </a:r>
            <a:endParaRPr lang="en-US" sz="1458" dirty="0">
              <a:latin typeface="Times New Roman" panose="02020603050405020304" pitchFamily="18" charset="0"/>
              <a:cs typeface="Times New Roman" panose="02020603050405020304" pitchFamily="18" charset="0"/>
            </a:endParaRPr>
          </a:p>
        </p:txBody>
      </p:sp>
      <p:sp>
        <p:nvSpPr>
          <p:cNvPr id="7" name="Shape 4"/>
          <p:cNvSpPr/>
          <p:nvPr/>
        </p:nvSpPr>
        <p:spPr>
          <a:xfrm>
            <a:off x="4271362" y="4760219"/>
            <a:ext cx="425252" cy="425252"/>
          </a:xfrm>
          <a:prstGeom prst="roundRect">
            <a:avLst>
              <a:gd name="adj" fmla="val 18669"/>
            </a:avLst>
          </a:prstGeom>
          <a:solidFill>
            <a:srgbClr val="CCEEFF"/>
          </a:solidFill>
          <a:ln w="7620">
            <a:solidFill>
              <a:srgbClr val="B2D4E5"/>
            </a:solidFill>
            <a:prstDash val="solid"/>
          </a:ln>
        </p:spPr>
      </p:sp>
      <p:sp>
        <p:nvSpPr>
          <p:cNvPr id="8" name="Text 5"/>
          <p:cNvSpPr/>
          <p:nvPr/>
        </p:nvSpPr>
        <p:spPr>
          <a:xfrm>
            <a:off x="4308921" y="4813401"/>
            <a:ext cx="297657" cy="372070"/>
          </a:xfrm>
          <a:prstGeom prst="rect">
            <a:avLst/>
          </a:prstGeom>
          <a:noFill/>
          <a:ln/>
        </p:spPr>
        <p:txBody>
          <a:bodyPr wrap="none" lIns="0" tIns="0" rIns="0" bIns="0" rtlCol="0" anchor="t"/>
          <a:lstStyle/>
          <a:p>
            <a:pPr algn="ctr">
              <a:lnSpc>
                <a:spcPts val="2333"/>
              </a:lnSpc>
            </a:pPr>
            <a:r>
              <a:rPr lang="en-US" sz="2333" b="1" dirty="0">
                <a:solidFill>
                  <a:srgbClr val="272525"/>
                </a:solidFill>
                <a:latin typeface="Times New Roman" panose="02020603050405020304" pitchFamily="18" charset="0"/>
                <a:ea typeface="Petrona Bold" pitchFamily="34" charset="-122"/>
                <a:cs typeface="Times New Roman" panose="02020603050405020304" pitchFamily="18" charset="0"/>
              </a:rPr>
              <a:t>2</a:t>
            </a:r>
            <a:endParaRPr lang="en-US" sz="2333" dirty="0">
              <a:latin typeface="Times New Roman" panose="02020603050405020304" pitchFamily="18" charset="0"/>
              <a:cs typeface="Times New Roman" panose="02020603050405020304" pitchFamily="18" charset="0"/>
            </a:endParaRPr>
          </a:p>
        </p:txBody>
      </p:sp>
      <p:sp>
        <p:nvSpPr>
          <p:cNvPr id="9" name="Text 6"/>
          <p:cNvSpPr/>
          <p:nvPr/>
        </p:nvSpPr>
        <p:spPr>
          <a:xfrm>
            <a:off x="4943373" y="4665416"/>
            <a:ext cx="2851249" cy="907257"/>
          </a:xfrm>
          <a:prstGeom prst="rect">
            <a:avLst/>
          </a:prstGeom>
          <a:noFill/>
          <a:ln/>
        </p:spPr>
        <p:txBody>
          <a:bodyPr wrap="square" lIns="0" tIns="0" rIns="0" bIns="0" rtlCol="0" anchor="t"/>
          <a:lstStyle/>
          <a:p>
            <a:pPr>
              <a:lnSpc>
                <a:spcPts val="2375"/>
              </a:lnSpc>
            </a:pPr>
            <a:r>
              <a:rPr lang="en-US" sz="1458" dirty="0">
                <a:solidFill>
                  <a:srgbClr val="272525"/>
                </a:solidFill>
                <a:latin typeface="Times New Roman" panose="02020603050405020304" pitchFamily="18" charset="0"/>
                <a:ea typeface="Inter" pitchFamily="34" charset="-122"/>
                <a:cs typeface="Times New Roman" panose="02020603050405020304" pitchFamily="18" charset="0"/>
              </a:rPr>
              <a:t>FP-Growth tiết kiệm bộ nhớ RAM, chỉ bằng một nửa so với Apriori.</a:t>
            </a:r>
            <a:endParaRPr lang="en-US" sz="1458" dirty="0">
              <a:latin typeface="Times New Roman" panose="02020603050405020304" pitchFamily="18" charset="0"/>
              <a:cs typeface="Times New Roman" panose="02020603050405020304" pitchFamily="18" charset="0"/>
            </a:endParaRPr>
          </a:p>
        </p:txBody>
      </p:sp>
      <p:sp>
        <p:nvSpPr>
          <p:cNvPr id="10" name="Shape 7"/>
          <p:cNvSpPr/>
          <p:nvPr/>
        </p:nvSpPr>
        <p:spPr>
          <a:xfrm>
            <a:off x="7992720" y="4706685"/>
            <a:ext cx="425252" cy="425252"/>
          </a:xfrm>
          <a:prstGeom prst="roundRect">
            <a:avLst>
              <a:gd name="adj" fmla="val 18669"/>
            </a:avLst>
          </a:prstGeom>
          <a:solidFill>
            <a:srgbClr val="CCEEFF"/>
          </a:solidFill>
          <a:ln w="7620">
            <a:solidFill>
              <a:srgbClr val="B2D4E5"/>
            </a:solidFill>
            <a:prstDash val="solid"/>
          </a:ln>
        </p:spPr>
      </p:sp>
      <p:sp>
        <p:nvSpPr>
          <p:cNvPr id="11" name="Text 8"/>
          <p:cNvSpPr/>
          <p:nvPr/>
        </p:nvSpPr>
        <p:spPr>
          <a:xfrm>
            <a:off x="8056517" y="4775081"/>
            <a:ext cx="297657" cy="372070"/>
          </a:xfrm>
          <a:prstGeom prst="rect">
            <a:avLst/>
          </a:prstGeom>
          <a:noFill/>
          <a:ln/>
        </p:spPr>
        <p:txBody>
          <a:bodyPr wrap="none" lIns="0" tIns="0" rIns="0" bIns="0" rtlCol="0" anchor="t"/>
          <a:lstStyle/>
          <a:p>
            <a:pPr algn="ctr">
              <a:lnSpc>
                <a:spcPts val="2333"/>
              </a:lnSpc>
            </a:pPr>
            <a:r>
              <a:rPr lang="en-US" sz="2333" b="1" dirty="0">
                <a:solidFill>
                  <a:srgbClr val="272525"/>
                </a:solidFill>
                <a:latin typeface="Times New Roman" panose="02020603050405020304" pitchFamily="18" charset="0"/>
                <a:ea typeface="Petrona Bold" pitchFamily="34" charset="-122"/>
                <a:cs typeface="Times New Roman" panose="02020603050405020304" pitchFamily="18" charset="0"/>
              </a:rPr>
              <a:t>3</a:t>
            </a:r>
            <a:endParaRPr lang="en-US" sz="2333" dirty="0">
              <a:latin typeface="Times New Roman" panose="02020603050405020304" pitchFamily="18" charset="0"/>
              <a:cs typeface="Times New Roman" panose="02020603050405020304" pitchFamily="18" charset="0"/>
            </a:endParaRPr>
          </a:p>
        </p:txBody>
      </p:sp>
      <p:sp>
        <p:nvSpPr>
          <p:cNvPr id="12" name="Text 9"/>
          <p:cNvSpPr/>
          <p:nvPr/>
        </p:nvSpPr>
        <p:spPr>
          <a:xfrm>
            <a:off x="8481769" y="4686213"/>
            <a:ext cx="2851249" cy="604838"/>
          </a:xfrm>
          <a:prstGeom prst="rect">
            <a:avLst/>
          </a:prstGeom>
          <a:noFill/>
          <a:ln/>
        </p:spPr>
        <p:txBody>
          <a:bodyPr wrap="square" lIns="0" tIns="0" rIns="0" bIns="0" rtlCol="0" anchor="t"/>
          <a:lstStyle/>
          <a:p>
            <a:pPr>
              <a:lnSpc>
                <a:spcPts val="2375"/>
              </a:lnSpc>
            </a:pPr>
            <a:r>
              <a:rPr lang="en-US" sz="1458" dirty="0">
                <a:solidFill>
                  <a:srgbClr val="272525"/>
                </a:solidFill>
                <a:latin typeface="Times New Roman" panose="02020603050405020304" pitchFamily="18" charset="0"/>
                <a:ea typeface="Inter" pitchFamily="34" charset="-122"/>
                <a:cs typeface="Times New Roman" panose="02020603050405020304" pitchFamily="18" charset="0"/>
              </a:rPr>
              <a:t>Hiệu quả xử lý dữ liệu lớn nhờ cấu trúc cây FP và nén dữ liệu.</a:t>
            </a:r>
            <a:endParaRPr lang="en-US" sz="1458" dirty="0">
              <a:latin typeface="Times New Roman" panose="02020603050405020304" pitchFamily="18" charset="0"/>
              <a:cs typeface="Times New Roman" panose="02020603050405020304" pitchFamily="18" charset="0"/>
            </a:endParaRPr>
          </a:p>
        </p:txBody>
      </p:sp>
      <p:pic>
        <p:nvPicPr>
          <p:cNvPr id="14" name="Hình ảnh 13">
            <a:extLst>
              <a:ext uri="{FF2B5EF4-FFF2-40B4-BE49-F238E27FC236}">
                <a16:creationId xmlns:a16="http://schemas.microsoft.com/office/drawing/2014/main" id="{D2C05BB1-5136-DA7D-CCC0-99C27ED1F7F4}"/>
              </a:ext>
            </a:extLst>
          </p:cNvPr>
          <p:cNvPicPr>
            <a:picLocks noChangeAspect="1"/>
          </p:cNvPicPr>
          <p:nvPr/>
        </p:nvPicPr>
        <p:blipFill>
          <a:blip r:embed="rId3"/>
          <a:stretch>
            <a:fillRect/>
          </a:stretch>
        </p:blipFill>
        <p:spPr>
          <a:xfrm>
            <a:off x="874118" y="333375"/>
            <a:ext cx="4683125" cy="3095625"/>
          </a:xfrm>
          <a:prstGeom prst="rect">
            <a:avLst/>
          </a:prstGeom>
        </p:spPr>
      </p:pic>
      <p:pic>
        <p:nvPicPr>
          <p:cNvPr id="16" name="Hình ảnh 15">
            <a:extLst>
              <a:ext uri="{FF2B5EF4-FFF2-40B4-BE49-F238E27FC236}">
                <a16:creationId xmlns:a16="http://schemas.microsoft.com/office/drawing/2014/main" id="{5B9AB611-D294-B366-FE8D-5F57BF91477B}"/>
              </a:ext>
            </a:extLst>
          </p:cNvPr>
          <p:cNvPicPr>
            <a:picLocks noChangeAspect="1"/>
          </p:cNvPicPr>
          <p:nvPr/>
        </p:nvPicPr>
        <p:blipFill>
          <a:blip r:embed="rId4"/>
          <a:stretch>
            <a:fillRect/>
          </a:stretch>
        </p:blipFill>
        <p:spPr>
          <a:xfrm>
            <a:off x="6433840" y="392249"/>
            <a:ext cx="5048691" cy="31250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60E934EE-C35A-3712-773C-A52FCBD8E8BB}"/>
              </a:ext>
            </a:extLst>
          </p:cNvPr>
          <p:cNvPicPr>
            <a:picLocks noChangeAspect="1"/>
          </p:cNvPicPr>
          <p:nvPr/>
        </p:nvPicPr>
        <p:blipFill>
          <a:blip r:embed="rId2"/>
          <a:stretch>
            <a:fillRect/>
          </a:stretch>
        </p:blipFill>
        <p:spPr>
          <a:xfrm>
            <a:off x="290512" y="619125"/>
            <a:ext cx="11610975" cy="5619750"/>
          </a:xfrm>
          <a:prstGeom prst="rect">
            <a:avLst/>
          </a:prstGeom>
        </p:spPr>
      </p:pic>
    </p:spTree>
    <p:extLst>
      <p:ext uri="{BB962C8B-B14F-4D97-AF65-F5344CB8AC3E}">
        <p14:creationId xmlns:p14="http://schemas.microsoft.com/office/powerpoint/2010/main" val="92522342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11618" y="872576"/>
            <a:ext cx="9223871" cy="620217"/>
          </a:xfrm>
          <a:prstGeom prst="rect">
            <a:avLst/>
          </a:prstGeom>
          <a:noFill/>
          <a:ln/>
        </p:spPr>
        <p:txBody>
          <a:bodyPr wrap="none" lIns="0" tIns="0" rIns="0" bIns="0" rtlCol="0" anchor="t"/>
          <a:lstStyle/>
          <a:p>
            <a:pPr>
              <a:lnSpc>
                <a:spcPts val="4875"/>
              </a:lnSpc>
            </a:pPr>
            <a:r>
              <a:rPr lang="en-US" sz="3000" b="1" dirty="0">
                <a:solidFill>
                  <a:srgbClr val="000000"/>
                </a:solidFill>
                <a:latin typeface="Times New Roman" panose="02020603050405020304" pitchFamily="18" charset="0"/>
                <a:ea typeface="Petrona Bold" pitchFamily="34" charset="-122"/>
                <a:cs typeface="Times New Roman" panose="02020603050405020304" pitchFamily="18" charset="0"/>
              </a:rPr>
              <a:t>Nhận Xét Biểu Đồ Luật Kết Hợp Theo Lift</a:t>
            </a:r>
            <a:endParaRPr lang="en-US" sz="3000" dirty="0">
              <a:latin typeface="Times New Roman" panose="02020603050405020304" pitchFamily="18" charset="0"/>
              <a:cs typeface="Times New Roman" panose="02020603050405020304" pitchFamily="18" charset="0"/>
            </a:endParaRPr>
          </a:p>
        </p:txBody>
      </p:sp>
      <p:sp>
        <p:nvSpPr>
          <p:cNvPr id="3" name="Text 1"/>
          <p:cNvSpPr/>
          <p:nvPr/>
        </p:nvSpPr>
        <p:spPr>
          <a:xfrm>
            <a:off x="811618" y="1944688"/>
            <a:ext cx="10869018" cy="604838"/>
          </a:xfrm>
          <a:prstGeom prst="rect">
            <a:avLst/>
          </a:prstGeom>
          <a:noFill/>
          <a:ln/>
        </p:spPr>
        <p:txBody>
          <a:bodyPr wrap="square" lIns="0" tIns="0" rIns="0" bIns="0" rtlCol="0" anchor="t"/>
          <a:lstStyle/>
          <a:p>
            <a:pPr marL="285739" indent="-285739">
              <a:lnSpc>
                <a:spcPts val="2375"/>
              </a:lnSpc>
              <a:buSzPct val="100000"/>
              <a:buChar char="•"/>
            </a:pPr>
            <a:r>
              <a:rPr lang="en-US" sz="2000" b="1" dirty="0">
                <a:solidFill>
                  <a:srgbClr val="272525"/>
                </a:solidFill>
                <a:latin typeface="Times New Roman" panose="02020603050405020304" pitchFamily="18" charset="0"/>
                <a:ea typeface="Inter" pitchFamily="34" charset="-122"/>
                <a:cs typeface="Times New Roman" panose="02020603050405020304" pitchFamily="18" charset="0"/>
              </a:rPr>
              <a:t>Các mặt hàng liên quan chặt chẽ:</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Ba sản phẩm "GREEN", "PINK" và "ROSES REGENCY TEACUP AND SAUCER" thường xuất hiện cùng nhau.</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811617" y="3032457"/>
            <a:ext cx="10869018" cy="302419"/>
          </a:xfrm>
          <a:prstGeom prst="rect">
            <a:avLst/>
          </a:prstGeom>
          <a:noFill/>
          <a:ln/>
        </p:spPr>
        <p:txBody>
          <a:bodyPr wrap="none" lIns="0" tIns="0" rIns="0" bIns="0" rtlCol="0" anchor="t"/>
          <a:lstStyle/>
          <a:p>
            <a:pPr marL="285739" indent="-285739">
              <a:lnSpc>
                <a:spcPts val="2375"/>
              </a:lnSpc>
              <a:buSzPct val="100000"/>
              <a:buChar char="•"/>
            </a:pPr>
            <a:r>
              <a:rPr lang="en-US" sz="2000" b="1" dirty="0">
                <a:solidFill>
                  <a:srgbClr val="272525"/>
                </a:solidFill>
                <a:latin typeface="Times New Roman" panose="02020603050405020304" pitchFamily="18" charset="0"/>
                <a:ea typeface="Inter" pitchFamily="34" charset="-122"/>
                <a:cs typeface="Times New Roman" panose="02020603050405020304" pitchFamily="18" charset="0"/>
              </a:rPr>
              <a:t>Luật kết hợp mạnh nhất:</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Luật "GREEN → PINK, ROSES" có giá trị lift ~24, nghĩa là mua cùng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nhau</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a:t>
            </a:r>
          </a:p>
          <a:p>
            <a:pPr>
              <a:lnSpc>
                <a:spcPts val="2375"/>
              </a:lnSpc>
              <a:buSzPct val="100000"/>
            </a:pP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cao</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gấp 24 lần.</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811617" y="3786771"/>
            <a:ext cx="10869018" cy="604838"/>
          </a:xfrm>
          <a:prstGeom prst="rect">
            <a:avLst/>
          </a:prstGeom>
          <a:noFill/>
          <a:ln/>
        </p:spPr>
        <p:txBody>
          <a:bodyPr wrap="square" lIns="0" tIns="0" rIns="0" bIns="0" rtlCol="0" anchor="t"/>
          <a:lstStyle/>
          <a:p>
            <a:pPr marL="285739" indent="-285739">
              <a:lnSpc>
                <a:spcPts val="2375"/>
              </a:lnSpc>
              <a:buSzPct val="100000"/>
              <a:buChar char="•"/>
            </a:pPr>
            <a:r>
              <a:rPr lang="en-US" sz="2000" b="1" dirty="0">
                <a:solidFill>
                  <a:srgbClr val="272525"/>
                </a:solidFill>
                <a:latin typeface="Times New Roman" panose="02020603050405020304" pitchFamily="18" charset="0"/>
                <a:ea typeface="Inter" pitchFamily="34" charset="-122"/>
                <a:cs typeface="Times New Roman" panose="02020603050405020304" pitchFamily="18" charset="0"/>
              </a:rPr>
              <a:t>Luật đảo chiều lặp lại:</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Các cặp luật như "GREEN → PINK" và "PINK → GREEN" cho thấy tương quan hai chiều giữa các mặt hàng.</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811618" y="4645675"/>
            <a:ext cx="10869018" cy="302419"/>
          </a:xfrm>
          <a:prstGeom prst="rect">
            <a:avLst/>
          </a:prstGeom>
          <a:noFill/>
          <a:ln/>
        </p:spPr>
        <p:txBody>
          <a:bodyPr wrap="none" lIns="0" tIns="0" rIns="0" bIns="0" rtlCol="0" anchor="t"/>
          <a:lstStyle/>
          <a:p>
            <a:pPr marL="285739" indent="-285739">
              <a:lnSpc>
                <a:spcPts val="2375"/>
              </a:lnSpc>
              <a:buSzPct val="100000"/>
              <a:buChar char="•"/>
            </a:pPr>
            <a:r>
              <a:rPr lang="en-US" sz="2000" b="1" dirty="0">
                <a:solidFill>
                  <a:srgbClr val="272525"/>
                </a:solidFill>
                <a:latin typeface="Times New Roman" panose="02020603050405020304" pitchFamily="18" charset="0"/>
                <a:ea typeface="Inter" pitchFamily="34" charset="-122"/>
                <a:cs typeface="Times New Roman" panose="02020603050405020304" pitchFamily="18" charset="0"/>
              </a:rPr>
              <a:t>Chỉ số lift cao:</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Mười luật kết hợp hàng đầu có lift trên 18, biểu thị giá trị dự đoán rất mạnh.</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11765"/>
            <a:ext cx="12203460" cy="6869765"/>
          </a:xfrm>
          <a:prstGeom prst="rect">
            <a:avLst/>
          </a:prstGeom>
          <a:gradFill>
            <a:gsLst>
              <a:gs pos="0">
                <a:schemeClr val="accent1"/>
              </a:gs>
              <a:gs pos="100000">
                <a:schemeClr val="accent1">
                  <a:lumMod val="20000"/>
                  <a:lumOff val="80000"/>
                </a:schemeClr>
              </a:gs>
            </a:gsLst>
            <a:lin ang="156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11630" y="554397"/>
            <a:ext cx="11168739" cy="5822205"/>
          </a:xfrm>
          <a:prstGeom prst="roundRect">
            <a:avLst>
              <a:gd name="adj" fmla="val 0"/>
            </a:avLst>
          </a:prstGeom>
          <a:gradFill>
            <a:gsLst>
              <a:gs pos="0">
                <a:schemeClr val="accent1">
                  <a:lumMod val="20000"/>
                  <a:lumOff val="80000"/>
                </a:schemeClr>
              </a:gs>
              <a:gs pos="51000">
                <a:schemeClr val="bg1"/>
              </a:gs>
              <a:gs pos="100000">
                <a:schemeClr val="bg1">
                  <a:alpha val="47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24193" y="5209097"/>
            <a:ext cx="3676954" cy="405028"/>
          </a:xfrm>
          <a:prstGeom prst="roundRect">
            <a:avLst>
              <a:gd name="adj" fmla="val 50000"/>
            </a:avLst>
          </a:prstGeom>
          <a:gradFill>
            <a:gsLst>
              <a:gs pos="11000">
                <a:schemeClr val="accent1">
                  <a:lumMod val="75000"/>
                  <a:alpha val="0"/>
                </a:schemeClr>
              </a:gs>
              <a:gs pos="100000">
                <a:schemeClr val="accent1">
                  <a:lumMod val="60000"/>
                  <a:lumOff val="40000"/>
                </a:schemeClr>
              </a:gs>
            </a:gsLst>
            <a:lin ang="7800000" scaled="0"/>
          </a:grad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948273" y="5232663"/>
            <a:ext cx="2399502" cy="357896"/>
          </a:xfrm>
          <a:prstGeom prst="rect">
            <a:avLst/>
          </a:prstGeom>
          <a:noFill/>
          <a:ln>
            <a:noFill/>
          </a:ln>
        </p:spPr>
        <p:txBody>
          <a:bodyPr vert="horz" wrap="square" lIns="91440" tIns="45720" rIns="91440" bIns="45720" rtlCol="0" anchor="t"/>
          <a:lstStyle/>
          <a:p>
            <a:pPr algn="l">
              <a:lnSpc>
                <a:spcPct val="110000"/>
              </a:lnSpc>
            </a:pPr>
            <a:r>
              <a:rPr kumimoji="1" lang="en-US" altLang="zh-CN" sz="1800">
                <a:ln w="12700">
                  <a:noFill/>
                </a:ln>
                <a:solidFill>
                  <a:srgbClr val="0F6FC6">
                    <a:alpha val="100000"/>
                  </a:srgbClr>
                </a:solidFill>
                <a:latin typeface="Source Han Sans"/>
                <a:ea typeface="Source Han Sans"/>
                <a:cs typeface="Source Han Sans"/>
              </a:rPr>
              <a:t>Powerpoint design</a:t>
            </a:r>
            <a:endParaRPr kumimoji="1" lang="zh-CN" altLang="en-US"/>
          </a:p>
        </p:txBody>
      </p:sp>
      <p:cxnSp>
        <p:nvCxnSpPr>
          <p:cNvPr id="6" name="标题 1"/>
          <p:cNvCxnSpPr/>
          <p:nvPr/>
        </p:nvCxnSpPr>
        <p:spPr>
          <a:xfrm>
            <a:off x="3258346" y="5411611"/>
            <a:ext cx="1118074" cy="0"/>
          </a:xfrm>
          <a:prstGeom prst="straightConnector1">
            <a:avLst/>
          </a:prstGeom>
          <a:noFill/>
          <a:ln w="19050" cap="sq">
            <a:solidFill>
              <a:schemeClr val="accent1">
                <a:lumMod val="40000"/>
                <a:lumOff val="60000"/>
              </a:schemeClr>
            </a:solidFill>
            <a:prstDash val="solid"/>
            <a:miter/>
            <a:tailEnd type="triangle"/>
          </a:ln>
        </p:spPr>
      </p:cxnSp>
      <p:cxnSp>
        <p:nvCxnSpPr>
          <p:cNvPr id="7" name="标题 1"/>
          <p:cNvCxnSpPr/>
          <p:nvPr/>
        </p:nvCxnSpPr>
        <p:spPr>
          <a:xfrm>
            <a:off x="3258346" y="1318174"/>
            <a:ext cx="3835459" cy="0"/>
          </a:xfrm>
          <a:prstGeom prst="straightConnector1">
            <a:avLst/>
          </a:prstGeom>
          <a:noFill/>
          <a:ln w="19050" cap="sq">
            <a:solidFill>
              <a:schemeClr val="accent1"/>
            </a:solidFill>
            <a:prstDash val="solid"/>
            <a:miter/>
            <a:tailEnd type="triangle"/>
          </a:ln>
        </p:spPr>
      </p:cxnSp>
      <p:sp>
        <p:nvSpPr>
          <p:cNvPr id="8" name="标题 1"/>
          <p:cNvSpPr txBox="1"/>
          <p:nvPr/>
        </p:nvSpPr>
        <p:spPr>
          <a:xfrm rot="5400000">
            <a:off x="1477243" y="47690"/>
            <a:ext cx="609742" cy="2540968"/>
          </a:xfrm>
          <a:prstGeom prst="round2SameRect">
            <a:avLst>
              <a:gd name="adj1" fmla="val 50000"/>
              <a:gd name="adj2" fmla="val 0"/>
            </a:avLst>
          </a:prstGeom>
          <a:gradFill>
            <a:gsLst>
              <a:gs pos="0">
                <a:schemeClr val="accent1"/>
              </a:gs>
              <a:gs pos="100000">
                <a:schemeClr val="accent1">
                  <a:lumMod val="20000"/>
                  <a:lumOff val="80000"/>
                </a:schemeClr>
              </a:gs>
            </a:gsLst>
            <a:lin ang="156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flipH="1">
            <a:off x="979201" y="6032352"/>
            <a:ext cx="773400" cy="261248"/>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16200000">
            <a:off x="6689606" y="1385836"/>
            <a:ext cx="5822204" cy="4159322"/>
          </a:xfrm>
          <a:prstGeom prst="round2SameRect">
            <a:avLst>
              <a:gd name="adj1" fmla="val 50000"/>
              <a:gd name="adj2" fmla="val 0"/>
            </a:avLst>
          </a:prstGeom>
          <a:gradFill>
            <a:gsLst>
              <a:gs pos="31000">
                <a:schemeClr val="accent1">
                  <a:lumMod val="60000"/>
                  <a:lumOff val="40000"/>
                </a:schemeClr>
              </a:gs>
              <a:gs pos="99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973681" y="1279171"/>
            <a:ext cx="4468570" cy="4468570"/>
          </a:xfrm>
          <a:prstGeom prst="ellipse">
            <a:avLst/>
          </a:prstGeom>
          <a:solidFill>
            <a:schemeClr val="bg1"/>
          </a:solidFill>
          <a:ln w="254000" cap="sq">
            <a:gradFill>
              <a:gsLst>
                <a:gs pos="0">
                  <a:schemeClr val="accent1">
                    <a:lumMod val="20000"/>
                    <a:lumOff val="80000"/>
                  </a:schemeClr>
                </a:gs>
                <a:gs pos="41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pic>
        <p:nvPicPr>
          <p:cNvPr id="13" name="Hình ảnh 12"/>
          <p:cNvPicPr>
            <a:picLocks noChangeAspect="1"/>
          </p:cNvPicPr>
          <p:nvPr/>
        </p:nvPicPr>
        <p:blipFill>
          <a:blip r:embed="rId2">
            <a:alphaModFix/>
          </a:blip>
          <a:srcRect l="13244" r="9559"/>
          <a:stretch>
            <a:fillRect/>
          </a:stretch>
        </p:blipFill>
        <p:spPr>
          <a:xfrm>
            <a:off x="7083873" y="2261976"/>
            <a:ext cx="4218519" cy="3062559"/>
          </a:xfrm>
          <a:custGeom>
            <a:avLst/>
            <a:gdLst>
              <a:gd name="connsiteX0" fmla="*/ 600927 w 6000112"/>
              <a:gd name="connsiteY0" fmla="*/ 0 h 4355960"/>
              <a:gd name="connsiteX1" fmla="*/ 5399186 w 6000112"/>
              <a:gd name="connsiteY1" fmla="*/ 0 h 4355960"/>
              <a:gd name="connsiteX2" fmla="*/ 5487750 w 6000112"/>
              <a:gd name="connsiteY2" fmla="*/ 118435 h 4355960"/>
              <a:gd name="connsiteX3" fmla="*/ 6000112 w 6000112"/>
              <a:gd name="connsiteY3" fmla="*/ 1795795 h 4355960"/>
              <a:gd name="connsiteX4" fmla="*/ 4677416 w 6000112"/>
              <a:gd name="connsiteY4" fmla="*/ 4283489 h 4355960"/>
              <a:gd name="connsiteX5" fmla="*/ 4558124 w 6000112"/>
              <a:gd name="connsiteY5" fmla="*/ 4355960 h 4355960"/>
              <a:gd name="connsiteX6" fmla="*/ 1441988 w 6000112"/>
              <a:gd name="connsiteY6" fmla="*/ 4355960 h 4355960"/>
              <a:gd name="connsiteX7" fmla="*/ 1322696 w 6000112"/>
              <a:gd name="connsiteY7" fmla="*/ 4283489 h 4355960"/>
              <a:gd name="connsiteX8" fmla="*/ 0 w 6000112"/>
              <a:gd name="connsiteY8" fmla="*/ 1795795 h 4355960"/>
              <a:gd name="connsiteX9" fmla="*/ 512363 w 6000112"/>
              <a:gd name="connsiteY9" fmla="*/ 118435 h 4355960"/>
            </a:gdLst>
            <a:ahLst/>
            <a:cxnLst/>
            <a:rect l="l" t="t" r="r" b="b"/>
            <a:pathLst>
              <a:path w="6000112" h="4355960">
                <a:moveTo>
                  <a:pt x="600927" y="0"/>
                </a:moveTo>
                <a:lnTo>
                  <a:pt x="5399186" y="0"/>
                </a:lnTo>
                <a:lnTo>
                  <a:pt x="5487750" y="118435"/>
                </a:lnTo>
                <a:cubicBezTo>
                  <a:pt x="5811229" y="597247"/>
                  <a:pt x="6000112" y="1174463"/>
                  <a:pt x="6000112" y="1795795"/>
                </a:cubicBezTo>
                <a:cubicBezTo>
                  <a:pt x="6000112" y="2831348"/>
                  <a:pt x="5475436" y="3744357"/>
                  <a:pt x="4677416" y="4283489"/>
                </a:cubicBezTo>
                <a:lnTo>
                  <a:pt x="4558124" y="4355960"/>
                </a:lnTo>
                <a:lnTo>
                  <a:pt x="1441988" y="4355960"/>
                </a:lnTo>
                <a:lnTo>
                  <a:pt x="1322696" y="4283489"/>
                </a:lnTo>
                <a:cubicBezTo>
                  <a:pt x="524676" y="3744357"/>
                  <a:pt x="0" y="2831348"/>
                  <a:pt x="0" y="1795795"/>
                </a:cubicBezTo>
                <a:cubicBezTo>
                  <a:pt x="0" y="1174463"/>
                  <a:pt x="188884" y="597247"/>
                  <a:pt x="512363" y="118435"/>
                </a:cubicBezTo>
                <a:close/>
              </a:path>
            </a:pathLst>
          </a:custGeom>
          <a:noFill/>
          <a:ln>
            <a:noFill/>
          </a:ln>
        </p:spPr>
      </p:pic>
      <p:sp>
        <p:nvSpPr>
          <p:cNvPr id="14" name="标题 1"/>
          <p:cNvSpPr txBox="1"/>
          <p:nvPr/>
        </p:nvSpPr>
        <p:spPr>
          <a:xfrm rot="5400000">
            <a:off x="-3140287" y="3151335"/>
            <a:ext cx="6857065" cy="554394"/>
          </a:xfrm>
          <a:prstGeom prst="round2SameRect">
            <a:avLst>
              <a:gd name="adj1" fmla="val 50000"/>
              <a:gd name="adj2"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00484" y="3247743"/>
            <a:ext cx="5320916" cy="1682032"/>
          </a:xfrm>
          <a:prstGeom prst="rect">
            <a:avLst/>
          </a:prstGeom>
          <a:noFill/>
          <a:ln cap="sq">
            <a:noFill/>
          </a:ln>
        </p:spPr>
        <p:txBody>
          <a:bodyPr vert="horz" wrap="square" lIns="0" tIns="0" rIns="0" bIns="0" rtlCol="0" anchor="t"/>
          <a:lstStyle/>
          <a:p>
            <a:pPr algn="l">
              <a:lnSpc>
                <a:spcPct val="130000"/>
              </a:lnSpc>
            </a:pPr>
            <a:r>
              <a:rPr kumimoji="1" lang="en-US" altLang="zh-CN" sz="4000" dirty="0" err="1">
                <a:ln w="12700">
                  <a:noFill/>
                </a:ln>
                <a:solidFill>
                  <a:srgbClr val="000000">
                    <a:alpha val="100000"/>
                  </a:srgbClr>
                </a:solidFill>
                <a:latin typeface="Source Han Sans CN Bold"/>
                <a:ea typeface="Source Han Sans CN Bold"/>
                <a:cs typeface="Source Han Sans CN Bold"/>
              </a:rPr>
              <a:t>Kết</a:t>
            </a:r>
            <a:r>
              <a:rPr kumimoji="1" lang="en-US" altLang="zh-CN" sz="4000" dirty="0">
                <a:ln w="12700">
                  <a:noFill/>
                </a:ln>
                <a:solidFill>
                  <a:srgbClr val="000000">
                    <a:alpha val="100000"/>
                  </a:srgbClr>
                </a:solidFill>
                <a:latin typeface="Source Han Sans CN Bold"/>
                <a:ea typeface="Source Han Sans CN Bold"/>
                <a:cs typeface="Source Han Sans CN Bold"/>
              </a:rPr>
              <a:t> </a:t>
            </a:r>
            <a:r>
              <a:rPr kumimoji="1" lang="en-US" altLang="zh-CN" sz="4000" dirty="0" err="1">
                <a:ln w="12700">
                  <a:noFill/>
                </a:ln>
                <a:solidFill>
                  <a:srgbClr val="000000">
                    <a:alpha val="100000"/>
                  </a:srgbClr>
                </a:solidFill>
                <a:latin typeface="Source Han Sans CN Bold"/>
                <a:ea typeface="Source Han Sans CN Bold"/>
                <a:cs typeface="Source Han Sans CN Bold"/>
              </a:rPr>
              <a:t>luận</a:t>
            </a:r>
            <a:r>
              <a:rPr kumimoji="1" lang="en-US" altLang="zh-CN" sz="4000" dirty="0">
                <a:ln w="12700">
                  <a:noFill/>
                </a:ln>
                <a:solidFill>
                  <a:srgbClr val="000000">
                    <a:alpha val="100000"/>
                  </a:srgbClr>
                </a:solidFill>
                <a:latin typeface="Source Han Sans CN Bold"/>
                <a:ea typeface="Source Han Sans CN Bold"/>
                <a:cs typeface="Source Han Sans CN Bold"/>
              </a:rPr>
              <a:t> </a:t>
            </a:r>
            <a:endParaRPr kumimoji="1" lang="zh-CN" altLang="en-US" dirty="0"/>
          </a:p>
        </p:txBody>
      </p:sp>
      <p:sp>
        <p:nvSpPr>
          <p:cNvPr id="16" name="标题 1"/>
          <p:cNvSpPr txBox="1"/>
          <p:nvPr/>
        </p:nvSpPr>
        <p:spPr>
          <a:xfrm>
            <a:off x="775084" y="2294204"/>
            <a:ext cx="2895216" cy="949640"/>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6500">
                <a:ln w="12700">
                  <a:noFill/>
                </a:ln>
                <a:solidFill>
                  <a:srgbClr val="0F6FC6">
                    <a:alpha val="100000"/>
                  </a:srgbClr>
                </a:solidFill>
                <a:latin typeface="Source Han Sans CN Bold"/>
                <a:ea typeface="Source Han Sans CN Bold"/>
                <a:cs typeface="Source Han Sans CN Bold"/>
              </a:rPr>
              <a:t>PART-</a:t>
            </a:r>
            <a:endParaRPr kumimoji="1" lang="zh-CN" altLang="en-US"/>
          </a:p>
        </p:txBody>
      </p:sp>
      <p:sp>
        <p:nvSpPr>
          <p:cNvPr id="17" name="标题 1"/>
          <p:cNvSpPr txBox="1"/>
          <p:nvPr/>
        </p:nvSpPr>
        <p:spPr>
          <a:xfrm>
            <a:off x="3292202" y="1386464"/>
            <a:ext cx="2001693" cy="1861279"/>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6500" dirty="0">
                <a:ln w="12700">
                  <a:noFill/>
                </a:ln>
                <a:solidFill>
                  <a:srgbClr val="0F6FC6">
                    <a:alpha val="100000"/>
                  </a:srgbClr>
                </a:solidFill>
                <a:latin typeface="Source Han Sans CN Bold"/>
                <a:ea typeface="Source Han Sans CN Bold"/>
                <a:cs typeface="Source Han Sans CN Bold"/>
              </a:rPr>
              <a:t>08</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5012" y="387643"/>
            <a:ext cx="9076531" cy="620217"/>
          </a:xfrm>
          <a:prstGeom prst="rect">
            <a:avLst/>
          </a:prstGeom>
          <a:noFill/>
          <a:ln/>
        </p:spPr>
        <p:txBody>
          <a:bodyPr wrap="none" lIns="0" tIns="0" rIns="0" bIns="0" rtlCol="0" anchor="t"/>
          <a:lstStyle/>
          <a:p>
            <a:pPr>
              <a:lnSpc>
                <a:spcPts val="4875"/>
              </a:lnSpc>
            </a:pPr>
            <a:r>
              <a:rPr lang="en-US" sz="3875" b="1" dirty="0">
                <a:solidFill>
                  <a:srgbClr val="000000"/>
                </a:solidFill>
                <a:latin typeface="Times New Roman" panose="02020603050405020304" pitchFamily="18" charset="0"/>
                <a:ea typeface="Petrona Bold" pitchFamily="34" charset="-122"/>
                <a:cs typeface="Times New Roman" panose="02020603050405020304" pitchFamily="18" charset="0"/>
              </a:rPr>
              <a:t>Kết </a:t>
            </a:r>
            <a:r>
              <a:rPr lang="en-US" sz="3875" b="1" dirty="0" err="1">
                <a:solidFill>
                  <a:srgbClr val="000000"/>
                </a:solidFill>
                <a:latin typeface="Times New Roman" panose="02020603050405020304" pitchFamily="18" charset="0"/>
                <a:ea typeface="Petrona Bold" pitchFamily="34" charset="-122"/>
                <a:cs typeface="Times New Roman" panose="02020603050405020304" pitchFamily="18" charset="0"/>
              </a:rPr>
              <a:t>Luận</a:t>
            </a:r>
            <a:r>
              <a:rPr lang="en-US" sz="3875" b="1" dirty="0">
                <a:solidFill>
                  <a:srgbClr val="000000"/>
                </a:solidFill>
                <a:latin typeface="Times New Roman" panose="02020603050405020304" pitchFamily="18" charset="0"/>
                <a:ea typeface="Petrona Bold" pitchFamily="34" charset="-122"/>
                <a:cs typeface="Times New Roman" panose="02020603050405020304" pitchFamily="18" charset="0"/>
              </a:rPr>
              <a:t> </a:t>
            </a:r>
            <a:endParaRPr lang="en-US" sz="3875" dirty="0">
              <a:latin typeface="Times New Roman" panose="02020603050405020304" pitchFamily="18" charset="0"/>
              <a:cs typeface="Times New Roman" panose="02020603050405020304" pitchFamily="18" charset="0"/>
            </a:endParaRPr>
          </a:p>
        </p:txBody>
      </p:sp>
      <p:sp>
        <p:nvSpPr>
          <p:cNvPr id="3" name="Text 1"/>
          <p:cNvSpPr/>
          <p:nvPr/>
        </p:nvSpPr>
        <p:spPr>
          <a:xfrm>
            <a:off x="545012" y="1105634"/>
            <a:ext cx="10869018" cy="302419"/>
          </a:xfrm>
          <a:prstGeom prst="rect">
            <a:avLst/>
          </a:prstGeom>
          <a:noFill/>
          <a:ln/>
        </p:spPr>
        <p:txBody>
          <a:bodyPr wrap="none" lIns="0" tIns="0" rIns="0" bIns="0" rtlCol="0" anchor="t"/>
          <a:lstStyle/>
          <a:p>
            <a:pPr>
              <a:lnSpc>
                <a:spcPts val="2375"/>
              </a:lnSpc>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Nghiên cứu khai phá thành công 76 luật kết hợp từ dữ liệu Online Retail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lớn</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từ</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thuật</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toán</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Apriori</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và</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PF-Growth.</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545012" y="1562999"/>
            <a:ext cx="10869018" cy="302419"/>
          </a:xfrm>
          <a:prstGeom prst="rect">
            <a:avLst/>
          </a:prstGeom>
          <a:noFill/>
          <a:ln/>
        </p:spPr>
        <p:txBody>
          <a:bodyPr wrap="none" lIns="0" tIns="0" rIns="0" bIns="0" rtlCol="0" anchor="t"/>
          <a:lstStyle/>
          <a:p>
            <a:pPr>
              <a:lnSpc>
                <a:spcPts val="2375"/>
              </a:lnSpc>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FP-Growth thực thi nhanh hơn Apriori, sử dụng RAM hiệu quả, nhưng tiêu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thụ</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CPU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cao</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FP-Growth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phù</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hợp</a:t>
            </a:r>
            <a:endParaRPr lang="en-US" sz="2000" dirty="0">
              <a:solidFill>
                <a:srgbClr val="272525"/>
              </a:solidFill>
              <a:latin typeface="Times New Roman" panose="02020603050405020304" pitchFamily="18" charset="0"/>
              <a:ea typeface="Inter" pitchFamily="34" charset="-122"/>
              <a:cs typeface="Times New Roman" panose="02020603050405020304" pitchFamily="18" charset="0"/>
            </a:endParaRPr>
          </a:p>
          <a:p>
            <a:pPr>
              <a:lnSpc>
                <a:spcPts val="2375"/>
              </a:lnSpc>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với</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dữ</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liệu</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lớn</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Apriori</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đơn</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giản</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thích</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hợp</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dữ</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liệu</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272525"/>
                </a:solidFill>
                <a:latin typeface="Times New Roman" panose="02020603050405020304" pitchFamily="18" charset="0"/>
                <a:ea typeface="Inter" pitchFamily="34" charset="-122"/>
                <a:cs typeface="Times New Roman" panose="02020603050405020304" pitchFamily="18" charset="0"/>
              </a:rPr>
              <a:t>nhỏ</a:t>
            </a:r>
            <a:endParaRPr lang="en-US" sz="2000" dirty="0">
              <a:solidFill>
                <a:srgbClr val="272525"/>
              </a:solidFill>
              <a:latin typeface="Times New Roman" panose="02020603050405020304" pitchFamily="18" charset="0"/>
              <a:ea typeface="Inter" pitchFamily="34" charset="-122"/>
              <a:cs typeface="Times New Roman" panose="02020603050405020304" pitchFamily="18" charset="0"/>
            </a:endParaRPr>
          </a:p>
        </p:txBody>
      </p:sp>
      <p:sp>
        <p:nvSpPr>
          <p:cNvPr id="23" name="Hộp Văn bản 22">
            <a:extLst>
              <a:ext uri="{FF2B5EF4-FFF2-40B4-BE49-F238E27FC236}">
                <a16:creationId xmlns:a16="http://schemas.microsoft.com/office/drawing/2014/main" id="{682969B3-D6CB-4F2A-FCDD-B28A42B01D55}"/>
              </a:ext>
            </a:extLst>
          </p:cNvPr>
          <p:cNvSpPr txBox="1"/>
          <p:nvPr/>
        </p:nvSpPr>
        <p:spPr>
          <a:xfrm>
            <a:off x="545012" y="2529668"/>
            <a:ext cx="10687095" cy="3730317"/>
          </a:xfrm>
          <a:prstGeom prst="rect">
            <a:avLst/>
          </a:prstGeom>
          <a:noFill/>
        </p:spPr>
        <p:txBody>
          <a:bodyPr wrap="square">
            <a:spAutoFit/>
          </a:bodyPr>
          <a:lstStyle/>
          <a:p>
            <a:pPr>
              <a:lnSpc>
                <a:spcPct val="150000"/>
              </a:lnSpc>
              <a:buFont typeface="Arial" panose="020B0604020202020204" pitchFamily="34" charset="0"/>
              <a:buChar char="•"/>
            </a:pPr>
            <a:r>
              <a:rPr lang="vi-VN" sz="2000" b="1" dirty="0">
                <a:latin typeface="+mj-lt"/>
              </a:rPr>
              <a:t>Chất lượng luật kết hợp</a:t>
            </a:r>
            <a:r>
              <a:rPr lang="vi-VN" sz="2000" dirty="0">
                <a:latin typeface="+mj-lt"/>
              </a:rPr>
              <a:t>: Cả hai thuật toán tạo ra cùng một tập hợp </a:t>
            </a:r>
            <a:r>
              <a:rPr lang="vi-VN" sz="2000" b="1" dirty="0">
                <a:latin typeface="+mj-lt"/>
              </a:rPr>
              <a:t>10 luật kết hợp hàng đầu</a:t>
            </a:r>
            <a:r>
              <a:rPr lang="vi-VN" sz="2000" dirty="0">
                <a:latin typeface="+mj-lt"/>
              </a:rPr>
              <a:t> (theo </a:t>
            </a:r>
            <a:r>
              <a:rPr lang="vi-VN" sz="2000" dirty="0" err="1">
                <a:latin typeface="+mj-lt"/>
              </a:rPr>
              <a:t>lift</a:t>
            </a:r>
            <a:r>
              <a:rPr lang="vi-VN" sz="2000" dirty="0">
                <a:latin typeface="+mj-lt"/>
              </a:rPr>
              <a:t>), tập trung vào các sản phẩm như </a:t>
            </a:r>
            <a:r>
              <a:rPr lang="vi-VN" sz="2000" b="1" dirty="0">
                <a:latin typeface="+mj-lt"/>
              </a:rPr>
              <a:t>GREEN REGENCY TEACUP AND SAUCER</a:t>
            </a:r>
            <a:r>
              <a:rPr lang="vi-VN" sz="2000" dirty="0">
                <a:latin typeface="+mj-lt"/>
              </a:rPr>
              <a:t>, </a:t>
            </a:r>
            <a:r>
              <a:rPr lang="vi-VN" sz="2000" b="1" dirty="0">
                <a:latin typeface="+mj-lt"/>
              </a:rPr>
              <a:t>PINK REGENCY TEACUP AND SAUCER</a:t>
            </a:r>
            <a:r>
              <a:rPr lang="vi-VN" sz="2000" dirty="0">
                <a:latin typeface="+mj-lt"/>
              </a:rPr>
              <a:t>, và </a:t>
            </a:r>
            <a:r>
              <a:rPr lang="vi-VN" sz="2000" b="1" dirty="0">
                <a:latin typeface="+mj-lt"/>
              </a:rPr>
              <a:t>ROSES REGENCY TEACUP AND SAUCER</a:t>
            </a:r>
            <a:r>
              <a:rPr lang="vi-VN" sz="2000" dirty="0">
                <a:latin typeface="+mj-lt"/>
              </a:rPr>
              <a:t>.</a:t>
            </a:r>
          </a:p>
          <a:p>
            <a:pPr>
              <a:lnSpc>
                <a:spcPct val="150000"/>
              </a:lnSpc>
              <a:buFont typeface="Arial" panose="020B0604020202020204" pitchFamily="34" charset="0"/>
              <a:buChar char="•"/>
            </a:pPr>
            <a:r>
              <a:rPr lang="vi-VN" sz="2000" dirty="0">
                <a:latin typeface="+mj-lt"/>
              </a:rPr>
              <a:t>Giá trị </a:t>
            </a:r>
            <a:r>
              <a:rPr lang="vi-VN" sz="2000" b="1" dirty="0" err="1">
                <a:latin typeface="+mj-lt"/>
              </a:rPr>
              <a:t>lift</a:t>
            </a:r>
            <a:r>
              <a:rPr lang="vi-VN" sz="2000" dirty="0">
                <a:latin typeface="+mj-lt"/>
              </a:rPr>
              <a:t> tối đa đạt </a:t>
            </a:r>
            <a:r>
              <a:rPr lang="vi-VN" sz="2000" b="1" dirty="0">
                <a:latin typeface="+mj-lt"/>
              </a:rPr>
              <a:t>24.2167</a:t>
            </a:r>
            <a:r>
              <a:rPr lang="vi-VN" sz="2000" dirty="0">
                <a:latin typeface="+mj-lt"/>
              </a:rPr>
              <a:t> (luật {GREEN REGENCY TEACUP AND SAUCER} → {ROSES REGENCY TEACUP AND SAUCER, PINK REGENCY TEACUP AND SAUCER}), phản ánh mối quan hệ mạnh mẽ giữa các sản phẩm bổ sung trong dòng tách trà </a:t>
            </a:r>
            <a:r>
              <a:rPr lang="vi-VN" sz="2000" dirty="0" err="1">
                <a:latin typeface="+mj-lt"/>
              </a:rPr>
              <a:t>Regency</a:t>
            </a:r>
            <a:r>
              <a:rPr lang="vi-VN" sz="2000" dirty="0">
                <a:latin typeface="+mj-lt"/>
              </a:rPr>
              <a:t>.</a:t>
            </a:r>
          </a:p>
          <a:p>
            <a:pPr>
              <a:lnSpc>
                <a:spcPct val="150000"/>
              </a:lnSpc>
              <a:buFont typeface="Arial" panose="020B0604020202020204" pitchFamily="34" charset="0"/>
              <a:buChar char="•"/>
            </a:pPr>
            <a:r>
              <a:rPr lang="vi-VN" sz="2000" dirty="0">
                <a:latin typeface="+mj-lt"/>
              </a:rPr>
              <a:t>Giá trị </a:t>
            </a:r>
            <a:r>
              <a:rPr lang="vi-VN" sz="2000" b="1" dirty="0" err="1">
                <a:latin typeface="+mj-lt"/>
              </a:rPr>
              <a:t>support</a:t>
            </a:r>
            <a:r>
              <a:rPr lang="vi-VN" sz="2000" dirty="0">
                <a:latin typeface="+mj-lt"/>
              </a:rPr>
              <a:t> dao động từ </a:t>
            </a:r>
            <a:r>
              <a:rPr lang="vi-VN" sz="2000" b="1" dirty="0">
                <a:latin typeface="+mj-lt"/>
              </a:rPr>
              <a:t>0.0205 đến 0.0286</a:t>
            </a:r>
            <a:r>
              <a:rPr lang="vi-VN" sz="2000" dirty="0">
                <a:latin typeface="+mj-lt"/>
              </a:rPr>
              <a:t>, và </a:t>
            </a:r>
            <a:r>
              <a:rPr lang="vi-VN" sz="2000" b="1" dirty="0" err="1">
                <a:latin typeface="+mj-lt"/>
              </a:rPr>
              <a:t>confidence</a:t>
            </a:r>
            <a:r>
              <a:rPr lang="vi-VN" sz="2000" dirty="0">
                <a:latin typeface="+mj-lt"/>
              </a:rPr>
              <a:t> từ </a:t>
            </a:r>
            <a:r>
              <a:rPr lang="vi-VN" sz="2000" b="1" dirty="0">
                <a:latin typeface="+mj-lt"/>
              </a:rPr>
              <a:t>0.5572 đến 0.8441</a:t>
            </a:r>
            <a:r>
              <a:rPr lang="vi-VN" sz="2000" dirty="0">
                <a:latin typeface="+mj-lt"/>
              </a:rPr>
              <a:t>, cho thấy các luật có mức độ hỗ trợ và độ tin cậy ổn định.</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11765"/>
            <a:ext cx="12203460" cy="6869765"/>
          </a:xfrm>
          <a:prstGeom prst="rect">
            <a:avLst/>
          </a:prstGeom>
          <a:gradFill>
            <a:gsLst>
              <a:gs pos="0">
                <a:schemeClr val="accent1"/>
              </a:gs>
              <a:gs pos="100000">
                <a:schemeClr val="accent1">
                  <a:lumMod val="20000"/>
                  <a:lumOff val="80000"/>
                </a:schemeClr>
              </a:gs>
            </a:gsLst>
            <a:lin ang="156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11630" y="554397"/>
            <a:ext cx="11168739" cy="5822205"/>
          </a:xfrm>
          <a:prstGeom prst="roundRect">
            <a:avLst>
              <a:gd name="adj" fmla="val 0"/>
            </a:avLst>
          </a:prstGeom>
          <a:gradFill>
            <a:gsLst>
              <a:gs pos="0">
                <a:schemeClr val="accent1">
                  <a:lumMod val="20000"/>
                  <a:lumOff val="80000"/>
                </a:schemeClr>
              </a:gs>
              <a:gs pos="51000">
                <a:schemeClr val="bg1"/>
              </a:gs>
              <a:gs pos="100000">
                <a:schemeClr val="bg1">
                  <a:alpha val="47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24193" y="5209097"/>
            <a:ext cx="3676954" cy="405028"/>
          </a:xfrm>
          <a:prstGeom prst="roundRect">
            <a:avLst>
              <a:gd name="adj" fmla="val 50000"/>
            </a:avLst>
          </a:prstGeom>
          <a:gradFill>
            <a:gsLst>
              <a:gs pos="11000">
                <a:schemeClr val="accent1">
                  <a:lumMod val="75000"/>
                  <a:alpha val="0"/>
                </a:schemeClr>
              </a:gs>
              <a:gs pos="100000">
                <a:schemeClr val="accent1">
                  <a:lumMod val="60000"/>
                  <a:lumOff val="40000"/>
                </a:schemeClr>
              </a:gs>
            </a:gsLst>
            <a:lin ang="7800000" scaled="0"/>
          </a:grad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948273" y="5232663"/>
            <a:ext cx="2399502" cy="357896"/>
          </a:xfrm>
          <a:prstGeom prst="rect">
            <a:avLst/>
          </a:prstGeom>
          <a:noFill/>
          <a:ln>
            <a:noFill/>
          </a:ln>
        </p:spPr>
        <p:txBody>
          <a:bodyPr vert="horz" wrap="square" lIns="91440" tIns="45720" rIns="91440" bIns="45720" rtlCol="0" anchor="t"/>
          <a:lstStyle/>
          <a:p>
            <a:pPr algn="l">
              <a:lnSpc>
                <a:spcPct val="110000"/>
              </a:lnSpc>
            </a:pPr>
            <a:r>
              <a:rPr kumimoji="1" lang="en-US" altLang="zh-CN" sz="1800">
                <a:ln w="12700">
                  <a:noFill/>
                </a:ln>
                <a:solidFill>
                  <a:srgbClr val="0F6FC6">
                    <a:alpha val="100000"/>
                  </a:srgbClr>
                </a:solidFill>
                <a:latin typeface="Source Han Sans"/>
                <a:ea typeface="Source Han Sans"/>
                <a:cs typeface="Source Han Sans"/>
              </a:rPr>
              <a:t>Powerpoint design</a:t>
            </a:r>
            <a:endParaRPr kumimoji="1" lang="zh-CN" altLang="en-US"/>
          </a:p>
        </p:txBody>
      </p:sp>
      <p:cxnSp>
        <p:nvCxnSpPr>
          <p:cNvPr id="6" name="标题 1"/>
          <p:cNvCxnSpPr/>
          <p:nvPr/>
        </p:nvCxnSpPr>
        <p:spPr>
          <a:xfrm>
            <a:off x="3258346" y="5411611"/>
            <a:ext cx="1118074" cy="0"/>
          </a:xfrm>
          <a:prstGeom prst="straightConnector1">
            <a:avLst/>
          </a:prstGeom>
          <a:noFill/>
          <a:ln w="19050" cap="sq">
            <a:solidFill>
              <a:schemeClr val="accent1">
                <a:lumMod val="40000"/>
                <a:lumOff val="60000"/>
              </a:schemeClr>
            </a:solidFill>
            <a:prstDash val="solid"/>
            <a:miter/>
            <a:tailEnd type="triangle"/>
          </a:ln>
        </p:spPr>
      </p:cxnSp>
      <p:cxnSp>
        <p:nvCxnSpPr>
          <p:cNvPr id="7" name="标题 1"/>
          <p:cNvCxnSpPr/>
          <p:nvPr/>
        </p:nvCxnSpPr>
        <p:spPr>
          <a:xfrm>
            <a:off x="3258346" y="1318174"/>
            <a:ext cx="3835459" cy="0"/>
          </a:xfrm>
          <a:prstGeom prst="straightConnector1">
            <a:avLst/>
          </a:prstGeom>
          <a:noFill/>
          <a:ln w="19050" cap="sq">
            <a:solidFill>
              <a:schemeClr val="accent1"/>
            </a:solidFill>
            <a:prstDash val="solid"/>
            <a:miter/>
            <a:tailEnd type="triangle"/>
          </a:ln>
        </p:spPr>
      </p:cxnSp>
      <p:sp>
        <p:nvSpPr>
          <p:cNvPr id="8" name="标题 1"/>
          <p:cNvSpPr txBox="1"/>
          <p:nvPr/>
        </p:nvSpPr>
        <p:spPr>
          <a:xfrm rot="5400000">
            <a:off x="1477243" y="47690"/>
            <a:ext cx="609742" cy="2540968"/>
          </a:xfrm>
          <a:prstGeom prst="round2SameRect">
            <a:avLst>
              <a:gd name="adj1" fmla="val 50000"/>
              <a:gd name="adj2" fmla="val 0"/>
            </a:avLst>
          </a:prstGeom>
          <a:gradFill>
            <a:gsLst>
              <a:gs pos="0">
                <a:schemeClr val="accent1"/>
              </a:gs>
              <a:gs pos="100000">
                <a:schemeClr val="accent1">
                  <a:lumMod val="20000"/>
                  <a:lumOff val="80000"/>
                </a:schemeClr>
              </a:gs>
            </a:gsLst>
            <a:lin ang="156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flipH="1">
            <a:off x="979201" y="6032352"/>
            <a:ext cx="773400" cy="261248"/>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16200000">
            <a:off x="6689606" y="1385836"/>
            <a:ext cx="5822204" cy="4159322"/>
          </a:xfrm>
          <a:prstGeom prst="round2SameRect">
            <a:avLst>
              <a:gd name="adj1" fmla="val 50000"/>
              <a:gd name="adj2" fmla="val 0"/>
            </a:avLst>
          </a:prstGeom>
          <a:gradFill>
            <a:gsLst>
              <a:gs pos="31000">
                <a:schemeClr val="accent1">
                  <a:lumMod val="60000"/>
                  <a:lumOff val="40000"/>
                </a:schemeClr>
              </a:gs>
              <a:gs pos="99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973681" y="1279171"/>
            <a:ext cx="4468570" cy="4468570"/>
          </a:xfrm>
          <a:prstGeom prst="ellipse">
            <a:avLst/>
          </a:prstGeom>
          <a:solidFill>
            <a:schemeClr val="bg1"/>
          </a:solidFill>
          <a:ln w="254000" cap="sq">
            <a:gradFill>
              <a:gsLst>
                <a:gs pos="0">
                  <a:schemeClr val="accent1">
                    <a:lumMod val="20000"/>
                    <a:lumOff val="80000"/>
                  </a:schemeClr>
                </a:gs>
                <a:gs pos="41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pic>
        <p:nvPicPr>
          <p:cNvPr id="13" name="Hình ảnh 12"/>
          <p:cNvPicPr>
            <a:picLocks noChangeAspect="1"/>
          </p:cNvPicPr>
          <p:nvPr/>
        </p:nvPicPr>
        <p:blipFill>
          <a:blip r:embed="rId2">
            <a:alphaModFix/>
          </a:blip>
          <a:srcRect l="13244" r="9559"/>
          <a:stretch>
            <a:fillRect/>
          </a:stretch>
        </p:blipFill>
        <p:spPr>
          <a:xfrm>
            <a:off x="7083873" y="2261976"/>
            <a:ext cx="4218519" cy="3062559"/>
          </a:xfrm>
          <a:custGeom>
            <a:avLst/>
            <a:gdLst>
              <a:gd name="connsiteX0" fmla="*/ 600927 w 6000112"/>
              <a:gd name="connsiteY0" fmla="*/ 0 h 4355960"/>
              <a:gd name="connsiteX1" fmla="*/ 5399186 w 6000112"/>
              <a:gd name="connsiteY1" fmla="*/ 0 h 4355960"/>
              <a:gd name="connsiteX2" fmla="*/ 5487750 w 6000112"/>
              <a:gd name="connsiteY2" fmla="*/ 118435 h 4355960"/>
              <a:gd name="connsiteX3" fmla="*/ 6000112 w 6000112"/>
              <a:gd name="connsiteY3" fmla="*/ 1795795 h 4355960"/>
              <a:gd name="connsiteX4" fmla="*/ 4677416 w 6000112"/>
              <a:gd name="connsiteY4" fmla="*/ 4283489 h 4355960"/>
              <a:gd name="connsiteX5" fmla="*/ 4558124 w 6000112"/>
              <a:gd name="connsiteY5" fmla="*/ 4355960 h 4355960"/>
              <a:gd name="connsiteX6" fmla="*/ 1441988 w 6000112"/>
              <a:gd name="connsiteY6" fmla="*/ 4355960 h 4355960"/>
              <a:gd name="connsiteX7" fmla="*/ 1322696 w 6000112"/>
              <a:gd name="connsiteY7" fmla="*/ 4283489 h 4355960"/>
              <a:gd name="connsiteX8" fmla="*/ 0 w 6000112"/>
              <a:gd name="connsiteY8" fmla="*/ 1795795 h 4355960"/>
              <a:gd name="connsiteX9" fmla="*/ 512363 w 6000112"/>
              <a:gd name="connsiteY9" fmla="*/ 118435 h 4355960"/>
            </a:gdLst>
            <a:ahLst/>
            <a:cxnLst/>
            <a:rect l="l" t="t" r="r" b="b"/>
            <a:pathLst>
              <a:path w="6000112" h="4355960">
                <a:moveTo>
                  <a:pt x="600927" y="0"/>
                </a:moveTo>
                <a:lnTo>
                  <a:pt x="5399186" y="0"/>
                </a:lnTo>
                <a:lnTo>
                  <a:pt x="5487750" y="118435"/>
                </a:lnTo>
                <a:cubicBezTo>
                  <a:pt x="5811229" y="597247"/>
                  <a:pt x="6000112" y="1174463"/>
                  <a:pt x="6000112" y="1795795"/>
                </a:cubicBezTo>
                <a:cubicBezTo>
                  <a:pt x="6000112" y="2831348"/>
                  <a:pt x="5475436" y="3744357"/>
                  <a:pt x="4677416" y="4283489"/>
                </a:cubicBezTo>
                <a:lnTo>
                  <a:pt x="4558124" y="4355960"/>
                </a:lnTo>
                <a:lnTo>
                  <a:pt x="1441988" y="4355960"/>
                </a:lnTo>
                <a:lnTo>
                  <a:pt x="1322696" y="4283489"/>
                </a:lnTo>
                <a:cubicBezTo>
                  <a:pt x="524676" y="3744357"/>
                  <a:pt x="0" y="2831348"/>
                  <a:pt x="0" y="1795795"/>
                </a:cubicBezTo>
                <a:cubicBezTo>
                  <a:pt x="0" y="1174463"/>
                  <a:pt x="188884" y="597247"/>
                  <a:pt x="512363" y="118435"/>
                </a:cubicBezTo>
                <a:close/>
              </a:path>
            </a:pathLst>
          </a:custGeom>
          <a:noFill/>
          <a:ln>
            <a:noFill/>
          </a:ln>
        </p:spPr>
      </p:pic>
      <p:sp>
        <p:nvSpPr>
          <p:cNvPr id="14" name="标题 1"/>
          <p:cNvSpPr txBox="1"/>
          <p:nvPr/>
        </p:nvSpPr>
        <p:spPr>
          <a:xfrm rot="5400000">
            <a:off x="-3140287" y="3151335"/>
            <a:ext cx="6857065" cy="554394"/>
          </a:xfrm>
          <a:prstGeom prst="round2SameRect">
            <a:avLst>
              <a:gd name="adj1" fmla="val 50000"/>
              <a:gd name="adj2"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00484" y="3247743"/>
            <a:ext cx="5320916" cy="1682032"/>
          </a:xfrm>
          <a:prstGeom prst="rect">
            <a:avLst/>
          </a:prstGeom>
          <a:noFill/>
          <a:ln cap="sq">
            <a:noFill/>
          </a:ln>
        </p:spPr>
        <p:txBody>
          <a:bodyPr vert="horz" wrap="square" lIns="0" tIns="0" rIns="0" bIns="0" rtlCol="0" anchor="t"/>
          <a:lstStyle/>
          <a:p>
            <a:pPr algn="l">
              <a:lnSpc>
                <a:spcPct val="130000"/>
              </a:lnSpc>
            </a:pPr>
            <a:r>
              <a:rPr kumimoji="1" lang="en-US" altLang="zh-CN" sz="4000" dirty="0" err="1">
                <a:ln w="12700">
                  <a:noFill/>
                </a:ln>
                <a:solidFill>
                  <a:srgbClr val="000000">
                    <a:alpha val="100000"/>
                  </a:srgbClr>
                </a:solidFill>
                <a:latin typeface="Source Han Sans CN Bold"/>
                <a:ea typeface="Source Han Sans CN Bold"/>
              </a:rPr>
              <a:t>Giới</a:t>
            </a:r>
            <a:r>
              <a:rPr kumimoji="1" lang="en-US" altLang="zh-CN" sz="4000" dirty="0">
                <a:ln w="12700">
                  <a:noFill/>
                </a:ln>
                <a:solidFill>
                  <a:srgbClr val="000000">
                    <a:alpha val="100000"/>
                  </a:srgbClr>
                </a:solidFill>
                <a:latin typeface="Source Han Sans CN Bold"/>
                <a:ea typeface="Source Han Sans CN Bold"/>
              </a:rPr>
              <a:t> </a:t>
            </a:r>
            <a:r>
              <a:rPr kumimoji="1" lang="en-US" altLang="zh-CN" sz="4000" dirty="0" err="1">
                <a:ln w="12700">
                  <a:noFill/>
                </a:ln>
                <a:solidFill>
                  <a:srgbClr val="000000">
                    <a:alpha val="100000"/>
                  </a:srgbClr>
                </a:solidFill>
                <a:latin typeface="Source Han Sans CN Bold"/>
                <a:ea typeface="Source Han Sans CN Bold"/>
              </a:rPr>
              <a:t>thiệu</a:t>
            </a:r>
            <a:r>
              <a:rPr kumimoji="1" lang="en-US" altLang="zh-CN" sz="4000" dirty="0">
                <a:ln w="12700">
                  <a:noFill/>
                </a:ln>
                <a:solidFill>
                  <a:srgbClr val="000000">
                    <a:alpha val="100000"/>
                  </a:srgbClr>
                </a:solidFill>
                <a:latin typeface="Source Han Sans CN Bold"/>
                <a:ea typeface="Source Han Sans CN Bold"/>
              </a:rPr>
              <a:t> </a:t>
            </a:r>
            <a:r>
              <a:rPr kumimoji="1" lang="en-US" altLang="zh-CN" sz="4000" dirty="0" err="1">
                <a:ln w="12700">
                  <a:noFill/>
                </a:ln>
                <a:solidFill>
                  <a:srgbClr val="000000">
                    <a:alpha val="100000"/>
                  </a:srgbClr>
                </a:solidFill>
                <a:latin typeface="Source Han Sans CN Bold"/>
                <a:ea typeface="Source Han Sans CN Bold"/>
              </a:rPr>
              <a:t>đề</a:t>
            </a:r>
            <a:r>
              <a:rPr kumimoji="1" lang="en-US" altLang="zh-CN" sz="4000" dirty="0">
                <a:ln w="12700">
                  <a:noFill/>
                </a:ln>
                <a:solidFill>
                  <a:srgbClr val="000000">
                    <a:alpha val="100000"/>
                  </a:srgbClr>
                </a:solidFill>
                <a:latin typeface="Source Han Sans CN Bold"/>
                <a:ea typeface="Source Han Sans CN Bold"/>
              </a:rPr>
              <a:t> </a:t>
            </a:r>
            <a:r>
              <a:rPr kumimoji="1" lang="en-US" altLang="zh-CN" sz="4000" dirty="0" err="1">
                <a:ln w="12700">
                  <a:noFill/>
                </a:ln>
                <a:solidFill>
                  <a:srgbClr val="000000">
                    <a:alpha val="100000"/>
                  </a:srgbClr>
                </a:solidFill>
                <a:latin typeface="Source Han Sans CN Bold"/>
                <a:ea typeface="Source Han Sans CN Bold"/>
              </a:rPr>
              <a:t>tài</a:t>
            </a:r>
            <a:endParaRPr kumimoji="1" lang="zh-CN" altLang="en-US" dirty="0"/>
          </a:p>
        </p:txBody>
      </p:sp>
      <p:sp>
        <p:nvSpPr>
          <p:cNvPr id="16" name="标题 1"/>
          <p:cNvSpPr txBox="1"/>
          <p:nvPr/>
        </p:nvSpPr>
        <p:spPr>
          <a:xfrm>
            <a:off x="775084" y="2294204"/>
            <a:ext cx="2895216" cy="949640"/>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6500">
                <a:ln w="12700">
                  <a:noFill/>
                </a:ln>
                <a:solidFill>
                  <a:srgbClr val="0F6FC6">
                    <a:alpha val="100000"/>
                  </a:srgbClr>
                </a:solidFill>
                <a:latin typeface="Source Han Sans CN Bold"/>
                <a:ea typeface="Source Han Sans CN Bold"/>
                <a:cs typeface="Source Han Sans CN Bold"/>
              </a:rPr>
              <a:t>PART-</a:t>
            </a:r>
            <a:endParaRPr kumimoji="1" lang="zh-CN" altLang="en-US"/>
          </a:p>
        </p:txBody>
      </p:sp>
      <p:sp>
        <p:nvSpPr>
          <p:cNvPr id="17" name="标题 1"/>
          <p:cNvSpPr txBox="1"/>
          <p:nvPr/>
        </p:nvSpPr>
        <p:spPr>
          <a:xfrm>
            <a:off x="3292202" y="1386464"/>
            <a:ext cx="2001693" cy="1861279"/>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6500">
                <a:ln w="12700">
                  <a:noFill/>
                </a:ln>
                <a:solidFill>
                  <a:srgbClr val="0F6FC6">
                    <a:alpha val="100000"/>
                  </a:srgbClr>
                </a:solidFill>
                <a:latin typeface="Source Han Sans CN Bold"/>
                <a:ea typeface="Source Han Sans CN Bold"/>
                <a:cs typeface="Source Han Sans CN Bold"/>
              </a:rPr>
              <a:t>01</a:t>
            </a: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11765"/>
            <a:ext cx="12203460" cy="6869765"/>
          </a:xfrm>
          <a:prstGeom prst="rect">
            <a:avLst/>
          </a:prstGeom>
          <a:gradFill>
            <a:gsLst>
              <a:gs pos="0">
                <a:schemeClr val="accent1"/>
              </a:gs>
              <a:gs pos="100000">
                <a:schemeClr val="accent1">
                  <a:lumMod val="20000"/>
                  <a:lumOff val="80000"/>
                </a:schemeClr>
              </a:gs>
            </a:gsLst>
            <a:lin ang="156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11630" y="554397"/>
            <a:ext cx="11168739" cy="5822205"/>
          </a:xfrm>
          <a:prstGeom prst="roundRect">
            <a:avLst>
              <a:gd name="adj" fmla="val 0"/>
            </a:avLst>
          </a:prstGeom>
          <a:gradFill>
            <a:gsLst>
              <a:gs pos="0">
                <a:schemeClr val="accent1">
                  <a:lumMod val="20000"/>
                  <a:lumOff val="80000"/>
                </a:schemeClr>
              </a:gs>
              <a:gs pos="51000">
                <a:schemeClr val="bg1"/>
              </a:gs>
              <a:gs pos="100000">
                <a:schemeClr val="bg1">
                  <a:alpha val="47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24193" y="5209097"/>
            <a:ext cx="3676954" cy="405028"/>
          </a:xfrm>
          <a:prstGeom prst="roundRect">
            <a:avLst>
              <a:gd name="adj" fmla="val 50000"/>
            </a:avLst>
          </a:prstGeom>
          <a:gradFill>
            <a:gsLst>
              <a:gs pos="11000">
                <a:schemeClr val="accent1">
                  <a:lumMod val="75000"/>
                  <a:alpha val="0"/>
                </a:schemeClr>
              </a:gs>
              <a:gs pos="100000">
                <a:schemeClr val="accent1">
                  <a:lumMod val="60000"/>
                  <a:lumOff val="40000"/>
                </a:schemeClr>
              </a:gs>
            </a:gsLst>
            <a:lin ang="7800000" scaled="0"/>
          </a:grad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948273" y="5232663"/>
            <a:ext cx="2399502" cy="357896"/>
          </a:xfrm>
          <a:prstGeom prst="rect">
            <a:avLst/>
          </a:prstGeom>
          <a:noFill/>
          <a:ln>
            <a:noFill/>
          </a:ln>
        </p:spPr>
        <p:txBody>
          <a:bodyPr vert="horz" wrap="square" lIns="91440" tIns="45720" rIns="91440" bIns="45720" rtlCol="0" anchor="t"/>
          <a:lstStyle/>
          <a:p>
            <a:pPr algn="l">
              <a:lnSpc>
                <a:spcPct val="110000"/>
              </a:lnSpc>
            </a:pPr>
            <a:r>
              <a:rPr kumimoji="1" lang="en-US" altLang="zh-CN" sz="1800">
                <a:ln w="12700">
                  <a:noFill/>
                </a:ln>
                <a:solidFill>
                  <a:srgbClr val="0F6FC6">
                    <a:alpha val="100000"/>
                  </a:srgbClr>
                </a:solidFill>
                <a:latin typeface="Source Han Sans"/>
                <a:ea typeface="Source Han Sans"/>
                <a:cs typeface="Source Han Sans"/>
              </a:rPr>
              <a:t>Powerpoint design</a:t>
            </a:r>
            <a:endParaRPr kumimoji="1" lang="zh-CN" altLang="en-US"/>
          </a:p>
        </p:txBody>
      </p:sp>
      <p:cxnSp>
        <p:nvCxnSpPr>
          <p:cNvPr id="6" name="标题 1"/>
          <p:cNvCxnSpPr/>
          <p:nvPr/>
        </p:nvCxnSpPr>
        <p:spPr>
          <a:xfrm>
            <a:off x="3258346" y="5411611"/>
            <a:ext cx="1118074" cy="0"/>
          </a:xfrm>
          <a:prstGeom prst="straightConnector1">
            <a:avLst/>
          </a:prstGeom>
          <a:noFill/>
          <a:ln w="19050" cap="sq">
            <a:solidFill>
              <a:schemeClr val="accent1">
                <a:lumMod val="40000"/>
                <a:lumOff val="60000"/>
              </a:schemeClr>
            </a:solidFill>
            <a:prstDash val="solid"/>
            <a:miter/>
            <a:tailEnd type="triangle"/>
          </a:ln>
        </p:spPr>
      </p:cxnSp>
      <p:cxnSp>
        <p:nvCxnSpPr>
          <p:cNvPr id="7" name="标题 1"/>
          <p:cNvCxnSpPr/>
          <p:nvPr/>
        </p:nvCxnSpPr>
        <p:spPr>
          <a:xfrm>
            <a:off x="3258346" y="1318174"/>
            <a:ext cx="3835459" cy="0"/>
          </a:xfrm>
          <a:prstGeom prst="straightConnector1">
            <a:avLst/>
          </a:prstGeom>
          <a:noFill/>
          <a:ln w="19050" cap="sq">
            <a:solidFill>
              <a:schemeClr val="accent1"/>
            </a:solidFill>
            <a:prstDash val="solid"/>
            <a:miter/>
            <a:tailEnd type="triangle"/>
          </a:ln>
        </p:spPr>
      </p:cxnSp>
      <p:sp>
        <p:nvSpPr>
          <p:cNvPr id="8" name="标题 1"/>
          <p:cNvSpPr txBox="1"/>
          <p:nvPr/>
        </p:nvSpPr>
        <p:spPr>
          <a:xfrm rot="5400000">
            <a:off x="1477243" y="47690"/>
            <a:ext cx="609742" cy="2540968"/>
          </a:xfrm>
          <a:prstGeom prst="round2SameRect">
            <a:avLst>
              <a:gd name="adj1" fmla="val 50000"/>
              <a:gd name="adj2" fmla="val 0"/>
            </a:avLst>
          </a:prstGeom>
          <a:gradFill>
            <a:gsLst>
              <a:gs pos="0">
                <a:schemeClr val="accent1"/>
              </a:gs>
              <a:gs pos="100000">
                <a:schemeClr val="accent1">
                  <a:lumMod val="20000"/>
                  <a:lumOff val="80000"/>
                </a:schemeClr>
              </a:gs>
            </a:gsLst>
            <a:lin ang="156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flipH="1">
            <a:off x="979201" y="6032352"/>
            <a:ext cx="773400" cy="261248"/>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16200000">
            <a:off x="6689606" y="1385836"/>
            <a:ext cx="5822204" cy="4159322"/>
          </a:xfrm>
          <a:prstGeom prst="round2SameRect">
            <a:avLst>
              <a:gd name="adj1" fmla="val 50000"/>
              <a:gd name="adj2" fmla="val 0"/>
            </a:avLst>
          </a:prstGeom>
          <a:gradFill>
            <a:gsLst>
              <a:gs pos="31000">
                <a:schemeClr val="accent1">
                  <a:lumMod val="60000"/>
                  <a:lumOff val="40000"/>
                </a:schemeClr>
              </a:gs>
              <a:gs pos="99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973681" y="1279171"/>
            <a:ext cx="4468570" cy="4468570"/>
          </a:xfrm>
          <a:prstGeom prst="ellipse">
            <a:avLst/>
          </a:prstGeom>
          <a:solidFill>
            <a:schemeClr val="bg1"/>
          </a:solidFill>
          <a:ln w="254000" cap="sq">
            <a:gradFill>
              <a:gsLst>
                <a:gs pos="0">
                  <a:schemeClr val="accent1">
                    <a:lumMod val="20000"/>
                    <a:lumOff val="80000"/>
                  </a:schemeClr>
                </a:gs>
                <a:gs pos="41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pic>
        <p:nvPicPr>
          <p:cNvPr id="13" name="Hình ảnh 12"/>
          <p:cNvPicPr>
            <a:picLocks noChangeAspect="1"/>
          </p:cNvPicPr>
          <p:nvPr/>
        </p:nvPicPr>
        <p:blipFill>
          <a:blip r:embed="rId2">
            <a:alphaModFix/>
          </a:blip>
          <a:srcRect l="13244" r="9559"/>
          <a:stretch>
            <a:fillRect/>
          </a:stretch>
        </p:blipFill>
        <p:spPr>
          <a:xfrm>
            <a:off x="7083873" y="2261976"/>
            <a:ext cx="4218519" cy="3062559"/>
          </a:xfrm>
          <a:custGeom>
            <a:avLst/>
            <a:gdLst>
              <a:gd name="connsiteX0" fmla="*/ 600927 w 6000112"/>
              <a:gd name="connsiteY0" fmla="*/ 0 h 4355960"/>
              <a:gd name="connsiteX1" fmla="*/ 5399186 w 6000112"/>
              <a:gd name="connsiteY1" fmla="*/ 0 h 4355960"/>
              <a:gd name="connsiteX2" fmla="*/ 5487750 w 6000112"/>
              <a:gd name="connsiteY2" fmla="*/ 118435 h 4355960"/>
              <a:gd name="connsiteX3" fmla="*/ 6000112 w 6000112"/>
              <a:gd name="connsiteY3" fmla="*/ 1795795 h 4355960"/>
              <a:gd name="connsiteX4" fmla="*/ 4677416 w 6000112"/>
              <a:gd name="connsiteY4" fmla="*/ 4283489 h 4355960"/>
              <a:gd name="connsiteX5" fmla="*/ 4558124 w 6000112"/>
              <a:gd name="connsiteY5" fmla="*/ 4355960 h 4355960"/>
              <a:gd name="connsiteX6" fmla="*/ 1441988 w 6000112"/>
              <a:gd name="connsiteY6" fmla="*/ 4355960 h 4355960"/>
              <a:gd name="connsiteX7" fmla="*/ 1322696 w 6000112"/>
              <a:gd name="connsiteY7" fmla="*/ 4283489 h 4355960"/>
              <a:gd name="connsiteX8" fmla="*/ 0 w 6000112"/>
              <a:gd name="connsiteY8" fmla="*/ 1795795 h 4355960"/>
              <a:gd name="connsiteX9" fmla="*/ 512363 w 6000112"/>
              <a:gd name="connsiteY9" fmla="*/ 118435 h 4355960"/>
            </a:gdLst>
            <a:ahLst/>
            <a:cxnLst/>
            <a:rect l="l" t="t" r="r" b="b"/>
            <a:pathLst>
              <a:path w="6000112" h="4355960">
                <a:moveTo>
                  <a:pt x="600927" y="0"/>
                </a:moveTo>
                <a:lnTo>
                  <a:pt x="5399186" y="0"/>
                </a:lnTo>
                <a:lnTo>
                  <a:pt x="5487750" y="118435"/>
                </a:lnTo>
                <a:cubicBezTo>
                  <a:pt x="5811229" y="597247"/>
                  <a:pt x="6000112" y="1174463"/>
                  <a:pt x="6000112" y="1795795"/>
                </a:cubicBezTo>
                <a:cubicBezTo>
                  <a:pt x="6000112" y="2831348"/>
                  <a:pt x="5475436" y="3744357"/>
                  <a:pt x="4677416" y="4283489"/>
                </a:cubicBezTo>
                <a:lnTo>
                  <a:pt x="4558124" y="4355960"/>
                </a:lnTo>
                <a:lnTo>
                  <a:pt x="1441988" y="4355960"/>
                </a:lnTo>
                <a:lnTo>
                  <a:pt x="1322696" y="4283489"/>
                </a:lnTo>
                <a:cubicBezTo>
                  <a:pt x="524676" y="3744357"/>
                  <a:pt x="0" y="2831348"/>
                  <a:pt x="0" y="1795795"/>
                </a:cubicBezTo>
                <a:cubicBezTo>
                  <a:pt x="0" y="1174463"/>
                  <a:pt x="188884" y="597247"/>
                  <a:pt x="512363" y="118435"/>
                </a:cubicBezTo>
                <a:close/>
              </a:path>
            </a:pathLst>
          </a:custGeom>
          <a:noFill/>
          <a:ln>
            <a:noFill/>
          </a:ln>
        </p:spPr>
      </p:pic>
      <p:sp>
        <p:nvSpPr>
          <p:cNvPr id="14" name="标题 1"/>
          <p:cNvSpPr txBox="1"/>
          <p:nvPr/>
        </p:nvSpPr>
        <p:spPr>
          <a:xfrm rot="5400000">
            <a:off x="-3140287" y="3151335"/>
            <a:ext cx="6857065" cy="554394"/>
          </a:xfrm>
          <a:prstGeom prst="round2SameRect">
            <a:avLst>
              <a:gd name="adj1" fmla="val 50000"/>
              <a:gd name="adj2"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00484" y="3247743"/>
            <a:ext cx="5320916" cy="1682032"/>
          </a:xfrm>
          <a:prstGeom prst="rect">
            <a:avLst/>
          </a:prstGeom>
          <a:noFill/>
          <a:ln cap="sq">
            <a:noFill/>
          </a:ln>
        </p:spPr>
        <p:txBody>
          <a:bodyPr vert="horz" wrap="square" lIns="0" tIns="0" rIns="0" bIns="0" rtlCol="0" anchor="t"/>
          <a:lstStyle/>
          <a:p>
            <a:pPr algn="l">
              <a:lnSpc>
                <a:spcPct val="130000"/>
              </a:lnSpc>
            </a:pPr>
            <a:r>
              <a:rPr kumimoji="1" lang="en-US" altLang="zh-CN" sz="4000">
                <a:ln w="12700">
                  <a:noFill/>
                </a:ln>
                <a:solidFill>
                  <a:srgbClr val="000000">
                    <a:alpha val="100000"/>
                  </a:srgbClr>
                </a:solidFill>
                <a:latin typeface="Source Han Sans CN Bold"/>
                <a:ea typeface="Source Han Sans CN Bold"/>
                <a:cs typeface="Source Han Sans CN Bold"/>
              </a:rPr>
              <a:t>Phần hỏi đáp</a:t>
            </a:r>
            <a:endParaRPr kumimoji="1" lang="zh-CN" altLang="en-US"/>
          </a:p>
        </p:txBody>
      </p:sp>
      <p:sp>
        <p:nvSpPr>
          <p:cNvPr id="16" name="标题 1"/>
          <p:cNvSpPr txBox="1"/>
          <p:nvPr/>
        </p:nvSpPr>
        <p:spPr>
          <a:xfrm>
            <a:off x="775084" y="2294204"/>
            <a:ext cx="2895216" cy="949640"/>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6500">
                <a:ln w="12700">
                  <a:noFill/>
                </a:ln>
                <a:solidFill>
                  <a:srgbClr val="0F6FC6">
                    <a:alpha val="100000"/>
                  </a:srgbClr>
                </a:solidFill>
                <a:latin typeface="Source Han Sans CN Bold"/>
                <a:ea typeface="Source Han Sans CN Bold"/>
                <a:cs typeface="Source Han Sans CN Bold"/>
              </a:rPr>
              <a:t>PART-</a:t>
            </a:r>
            <a:endParaRPr kumimoji="1" lang="zh-CN" altLang="en-US"/>
          </a:p>
        </p:txBody>
      </p:sp>
      <p:sp>
        <p:nvSpPr>
          <p:cNvPr id="17" name="标题 1"/>
          <p:cNvSpPr txBox="1"/>
          <p:nvPr/>
        </p:nvSpPr>
        <p:spPr>
          <a:xfrm>
            <a:off x="3292202" y="1386464"/>
            <a:ext cx="2001693" cy="1861279"/>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6500" dirty="0">
                <a:ln w="12700">
                  <a:noFill/>
                </a:ln>
                <a:solidFill>
                  <a:srgbClr val="0F6FC6">
                    <a:alpha val="100000"/>
                  </a:srgbClr>
                </a:solidFill>
                <a:latin typeface="Source Han Sans CN Bold"/>
                <a:ea typeface="Source Han Sans CN Bold"/>
                <a:cs typeface="Source Han Sans CN Bold"/>
              </a:rPr>
              <a:t>09</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p:nvPr/>
        </p:nvSpPr>
        <p:spPr>
          <a:xfrm>
            <a:off x="1368239" y="1614195"/>
            <a:ext cx="8731622" cy="145509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9600" b="1" i="1" dirty="0">
                <a:solidFill>
                  <a:schemeClr val="dk1"/>
                </a:solidFill>
                <a:latin typeface="Dawning of a New Day"/>
                <a:ea typeface="Dawning of a New Day"/>
                <a:cs typeface="Dawning of a New Day"/>
                <a:sym typeface="Dawning of a New Day"/>
              </a:rPr>
              <a:t>Thank you watching</a:t>
            </a:r>
            <a:endParaRPr sz="18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619125" y="771128"/>
            <a:ext cx="10953750" cy="1105495"/>
          </a:xfrm>
          <a:prstGeom prst="rect">
            <a:avLst/>
          </a:prstGeom>
          <a:noFill/>
          <a:ln/>
        </p:spPr>
        <p:txBody>
          <a:bodyPr wrap="square" lIns="0" tIns="0" rIns="0" bIns="0" rtlCol="0" anchor="t"/>
          <a:lstStyle/>
          <a:p>
            <a:pPr>
              <a:lnSpc>
                <a:spcPts val="4333"/>
              </a:lnSpc>
            </a:pPr>
            <a:r>
              <a:rPr lang="en-US" sz="3458" i="1" dirty="0" err="1">
                <a:solidFill>
                  <a:srgbClr val="403011"/>
                </a:solidFill>
                <a:latin typeface="Aptos Display" panose="020B0004020202020204" pitchFamily="34" charset="0"/>
                <a:ea typeface="Brygada 1918 Semi Bold" pitchFamily="34" charset="-122"/>
                <a:cs typeface="Times New Roman" panose="02020603050405020304" pitchFamily="18" charset="0"/>
              </a:rPr>
              <a:t>Giới</a:t>
            </a:r>
            <a:r>
              <a:rPr lang="en-US" sz="3458" i="1" dirty="0">
                <a:solidFill>
                  <a:srgbClr val="403011"/>
                </a:solidFill>
                <a:latin typeface="Aptos Display" panose="020B0004020202020204" pitchFamily="34" charset="0"/>
                <a:ea typeface="Brygada 1918 Semi Bold" pitchFamily="34" charset="-122"/>
                <a:cs typeface="Times New Roman" panose="02020603050405020304" pitchFamily="18" charset="0"/>
              </a:rPr>
              <a:t> </a:t>
            </a:r>
            <a:r>
              <a:rPr lang="en-US" sz="3458" i="1" dirty="0" err="1">
                <a:solidFill>
                  <a:srgbClr val="403011"/>
                </a:solidFill>
                <a:latin typeface="Aptos Display" panose="020B0004020202020204" pitchFamily="34" charset="0"/>
                <a:ea typeface="Brygada 1918 Semi Bold" pitchFamily="34" charset="-122"/>
                <a:cs typeface="Times New Roman" panose="02020603050405020304" pitchFamily="18" charset="0"/>
              </a:rPr>
              <a:t>thiệu</a:t>
            </a:r>
            <a:r>
              <a:rPr lang="en-US" sz="3458" i="1" dirty="0">
                <a:solidFill>
                  <a:srgbClr val="403011"/>
                </a:solidFill>
                <a:latin typeface="Aptos Display" panose="020B0004020202020204" pitchFamily="34" charset="0"/>
                <a:ea typeface="Brygada 1918 Semi Bold" pitchFamily="34" charset="-122"/>
                <a:cs typeface="Times New Roman" panose="02020603050405020304" pitchFamily="18" charset="0"/>
              </a:rPr>
              <a:t> </a:t>
            </a:r>
            <a:r>
              <a:rPr lang="en-US" sz="3458" i="1" dirty="0" err="1">
                <a:solidFill>
                  <a:srgbClr val="403011"/>
                </a:solidFill>
                <a:latin typeface="Aptos Display" panose="020B0004020202020204" pitchFamily="34" charset="0"/>
                <a:ea typeface="Brygada 1918 Semi Bold" pitchFamily="34" charset="-122"/>
                <a:cs typeface="Times New Roman" panose="02020603050405020304" pitchFamily="18" charset="0"/>
              </a:rPr>
              <a:t>về</a:t>
            </a:r>
            <a:r>
              <a:rPr lang="en-US" sz="3458" i="1" dirty="0">
                <a:solidFill>
                  <a:srgbClr val="403011"/>
                </a:solidFill>
                <a:latin typeface="Aptos Display" panose="020B0004020202020204" pitchFamily="34" charset="0"/>
                <a:ea typeface="Brygada 1918 Semi Bold" pitchFamily="34" charset="-122"/>
                <a:cs typeface="Times New Roman" panose="02020603050405020304" pitchFamily="18" charset="0"/>
              </a:rPr>
              <a:t> </a:t>
            </a:r>
            <a:r>
              <a:rPr lang="en-US" sz="3458" i="1" dirty="0" err="1">
                <a:solidFill>
                  <a:srgbClr val="403011"/>
                </a:solidFill>
                <a:latin typeface="Aptos Display" panose="020B0004020202020204" pitchFamily="34" charset="0"/>
                <a:ea typeface="Brygada 1918 Semi Bold" pitchFamily="34" charset="-122"/>
                <a:cs typeface="Times New Roman" panose="02020603050405020304" pitchFamily="18" charset="0"/>
              </a:rPr>
              <a:t>Khai</a:t>
            </a:r>
            <a:r>
              <a:rPr lang="en-US" sz="3458" i="1" dirty="0">
                <a:solidFill>
                  <a:srgbClr val="403011"/>
                </a:solidFill>
                <a:latin typeface="Aptos Display" panose="020B0004020202020204" pitchFamily="34" charset="0"/>
                <a:ea typeface="Brygada 1918 Semi Bold" pitchFamily="34" charset="-122"/>
                <a:cs typeface="Times New Roman" panose="02020603050405020304" pitchFamily="18" charset="0"/>
              </a:rPr>
              <a:t> </a:t>
            </a:r>
            <a:r>
              <a:rPr lang="en-US" sz="3458" i="1" dirty="0" err="1">
                <a:solidFill>
                  <a:srgbClr val="403011"/>
                </a:solidFill>
                <a:latin typeface="Aptos Display" panose="020B0004020202020204" pitchFamily="34" charset="0"/>
                <a:ea typeface="Brygada 1918 Semi Bold" pitchFamily="34" charset="-122"/>
                <a:cs typeface="Times New Roman" panose="02020603050405020304" pitchFamily="18" charset="0"/>
              </a:rPr>
              <a:t>phá</a:t>
            </a:r>
            <a:r>
              <a:rPr lang="en-US" sz="3458" i="1" dirty="0">
                <a:solidFill>
                  <a:srgbClr val="403011"/>
                </a:solidFill>
                <a:latin typeface="Aptos Display" panose="020B0004020202020204" pitchFamily="34" charset="0"/>
                <a:ea typeface="Brygada 1918 Semi Bold" pitchFamily="34" charset="-122"/>
                <a:cs typeface="Times New Roman" panose="02020603050405020304" pitchFamily="18" charset="0"/>
              </a:rPr>
              <a:t> </a:t>
            </a:r>
            <a:r>
              <a:rPr lang="en-US" sz="3458" i="1" dirty="0" err="1">
                <a:solidFill>
                  <a:srgbClr val="403011"/>
                </a:solidFill>
                <a:latin typeface="Aptos Display" panose="020B0004020202020204" pitchFamily="34" charset="0"/>
                <a:ea typeface="Brygada 1918 Semi Bold" pitchFamily="34" charset="-122"/>
                <a:cs typeface="Times New Roman" panose="02020603050405020304" pitchFamily="18" charset="0"/>
              </a:rPr>
              <a:t>Luật</a:t>
            </a:r>
            <a:r>
              <a:rPr lang="en-US" sz="3458" i="1" dirty="0">
                <a:solidFill>
                  <a:srgbClr val="403011"/>
                </a:solidFill>
                <a:latin typeface="Aptos Display" panose="020B0004020202020204" pitchFamily="34" charset="0"/>
                <a:ea typeface="Brygada 1918 Semi Bold" pitchFamily="34" charset="-122"/>
                <a:cs typeface="Times New Roman" panose="02020603050405020304" pitchFamily="18" charset="0"/>
              </a:rPr>
              <a:t> </a:t>
            </a:r>
            <a:r>
              <a:rPr lang="en-US" sz="3458" i="1" dirty="0" err="1">
                <a:solidFill>
                  <a:srgbClr val="403011"/>
                </a:solidFill>
                <a:latin typeface="Aptos Display" panose="020B0004020202020204" pitchFamily="34" charset="0"/>
                <a:ea typeface="Brygada 1918 Semi Bold" pitchFamily="34" charset="-122"/>
                <a:cs typeface="Times New Roman" panose="02020603050405020304" pitchFamily="18" charset="0"/>
              </a:rPr>
              <a:t>kết</a:t>
            </a:r>
            <a:r>
              <a:rPr lang="en-US" sz="3458" i="1" dirty="0">
                <a:solidFill>
                  <a:srgbClr val="403011"/>
                </a:solidFill>
                <a:latin typeface="Aptos Display" panose="020B0004020202020204" pitchFamily="34" charset="0"/>
                <a:ea typeface="Brygada 1918 Semi Bold" pitchFamily="34" charset="-122"/>
                <a:cs typeface="Times New Roman" panose="02020603050405020304" pitchFamily="18" charset="0"/>
              </a:rPr>
              <a:t> </a:t>
            </a:r>
            <a:r>
              <a:rPr lang="en-US" sz="3458" i="1" dirty="0" err="1">
                <a:solidFill>
                  <a:srgbClr val="403011"/>
                </a:solidFill>
                <a:latin typeface="Aptos Display" panose="020B0004020202020204" pitchFamily="34" charset="0"/>
                <a:ea typeface="Brygada 1918 Semi Bold" pitchFamily="34" charset="-122"/>
                <a:cs typeface="Times New Roman" panose="02020603050405020304" pitchFamily="18" charset="0"/>
              </a:rPr>
              <a:t>hợp</a:t>
            </a:r>
            <a:r>
              <a:rPr lang="en-US" sz="3458" i="1" dirty="0">
                <a:solidFill>
                  <a:srgbClr val="403011"/>
                </a:solidFill>
                <a:latin typeface="Aptos Display" panose="020B0004020202020204" pitchFamily="34" charset="0"/>
                <a:ea typeface="Brygada 1918 Semi Bold" pitchFamily="34" charset="-122"/>
                <a:cs typeface="Times New Roman" panose="02020603050405020304" pitchFamily="18" charset="0"/>
              </a:rPr>
              <a:t> </a:t>
            </a:r>
            <a:r>
              <a:rPr lang="en-US" sz="3458" i="1" dirty="0" err="1">
                <a:solidFill>
                  <a:srgbClr val="403011"/>
                </a:solidFill>
                <a:latin typeface="Aptos Display" panose="020B0004020202020204" pitchFamily="34" charset="0"/>
                <a:ea typeface="Brygada 1918 Semi Bold" pitchFamily="34" charset="-122"/>
                <a:cs typeface="Times New Roman" panose="02020603050405020304" pitchFamily="18" charset="0"/>
              </a:rPr>
              <a:t>trong</a:t>
            </a:r>
            <a:r>
              <a:rPr lang="en-US" sz="3458" i="1" dirty="0">
                <a:solidFill>
                  <a:srgbClr val="403011"/>
                </a:solidFill>
                <a:latin typeface="Aptos Display" panose="020B0004020202020204" pitchFamily="34" charset="0"/>
                <a:ea typeface="Brygada 1918 Semi Bold" pitchFamily="34" charset="-122"/>
                <a:cs typeface="Times New Roman" panose="02020603050405020304" pitchFamily="18" charset="0"/>
              </a:rPr>
              <a:t> </a:t>
            </a:r>
            <a:r>
              <a:rPr lang="en-US" sz="3458" i="1" dirty="0" err="1">
                <a:solidFill>
                  <a:srgbClr val="403011"/>
                </a:solidFill>
                <a:latin typeface="Aptos Display" panose="020B0004020202020204" pitchFamily="34" charset="0"/>
                <a:ea typeface="Brygada 1918 Semi Bold" pitchFamily="34" charset="-122"/>
                <a:cs typeface="Times New Roman" panose="02020603050405020304" pitchFamily="18" charset="0"/>
              </a:rPr>
              <a:t>kỷ</a:t>
            </a:r>
            <a:r>
              <a:rPr lang="en-US" sz="3458" i="1" dirty="0">
                <a:solidFill>
                  <a:srgbClr val="403011"/>
                </a:solidFill>
                <a:latin typeface="Aptos Display" panose="020B0004020202020204" pitchFamily="34" charset="0"/>
                <a:ea typeface="Brygada 1918 Semi Bold" pitchFamily="34" charset="-122"/>
                <a:cs typeface="Times New Roman" panose="02020603050405020304" pitchFamily="18" charset="0"/>
              </a:rPr>
              <a:t> </a:t>
            </a:r>
            <a:r>
              <a:rPr lang="en-US" sz="3458" i="1" dirty="0" err="1">
                <a:solidFill>
                  <a:srgbClr val="403011"/>
                </a:solidFill>
                <a:latin typeface="Aptos Display" panose="020B0004020202020204" pitchFamily="34" charset="0"/>
                <a:ea typeface="Brygada 1918 Semi Bold" pitchFamily="34" charset="-122"/>
                <a:cs typeface="Times New Roman" panose="02020603050405020304" pitchFamily="18" charset="0"/>
              </a:rPr>
              <a:t>nguyên</a:t>
            </a:r>
            <a:r>
              <a:rPr lang="en-US" sz="3458" i="1" dirty="0">
                <a:solidFill>
                  <a:srgbClr val="403011"/>
                </a:solidFill>
                <a:latin typeface="Aptos Display" panose="020B0004020202020204" pitchFamily="34" charset="0"/>
                <a:ea typeface="Brygada 1918 Semi Bold" pitchFamily="34" charset="-122"/>
                <a:cs typeface="Times New Roman" panose="02020603050405020304" pitchFamily="18" charset="0"/>
              </a:rPr>
              <a:t> Big Data</a:t>
            </a:r>
            <a:endParaRPr lang="en-US" sz="3458" i="1" dirty="0">
              <a:latin typeface="Aptos Display" panose="020B0004020202020204" pitchFamily="34" charset="0"/>
              <a:cs typeface="Times New Roman" panose="02020603050405020304" pitchFamily="18" charset="0"/>
            </a:endParaRPr>
          </a:p>
        </p:txBody>
      </p:sp>
      <p:sp>
        <p:nvSpPr>
          <p:cNvPr id="5" name="Shape 2"/>
          <p:cNvSpPr/>
          <p:nvPr/>
        </p:nvSpPr>
        <p:spPr>
          <a:xfrm>
            <a:off x="619125" y="2175024"/>
            <a:ext cx="397967" cy="397967"/>
          </a:xfrm>
          <a:prstGeom prst="roundRect">
            <a:avLst>
              <a:gd name="adj" fmla="val 66677"/>
            </a:avLst>
          </a:prstGeom>
          <a:solidFill>
            <a:schemeClr val="tx2">
              <a:lumMod val="60000"/>
              <a:lumOff val="40000"/>
            </a:schemeClr>
          </a:solidFill>
          <a:ln w="7620">
            <a:solidFill>
              <a:srgbClr val="7B8554"/>
            </a:solidFill>
            <a:prstDash val="solid"/>
          </a:ln>
        </p:spPr>
      </p:sp>
      <p:sp>
        <p:nvSpPr>
          <p:cNvPr id="6" name="Text 3"/>
          <p:cNvSpPr/>
          <p:nvPr/>
        </p:nvSpPr>
        <p:spPr>
          <a:xfrm>
            <a:off x="694542" y="2237293"/>
            <a:ext cx="265311" cy="331688"/>
          </a:xfrm>
          <a:prstGeom prst="rect">
            <a:avLst/>
          </a:prstGeom>
          <a:noFill/>
          <a:ln/>
        </p:spPr>
        <p:txBody>
          <a:bodyPr wrap="none" lIns="0" tIns="0" rIns="0" bIns="0" rtlCol="0" anchor="t"/>
          <a:lstStyle/>
          <a:p>
            <a:pPr algn="ctr">
              <a:lnSpc>
                <a:spcPts val="2083"/>
              </a:lnSpc>
            </a:pPr>
            <a:r>
              <a:rPr lang="en-US" sz="2083" dirty="0">
                <a:solidFill>
                  <a:srgbClr val="FFFFFF"/>
                </a:solidFill>
                <a:latin typeface="Aptos Display" panose="020B0004020202020204" pitchFamily="34" charset="0"/>
                <a:ea typeface="Brygada 1918 Semi Bold" pitchFamily="34" charset="-122"/>
                <a:cs typeface="Times New Roman" panose="02020603050405020304" pitchFamily="18" charset="0"/>
              </a:rPr>
              <a:t>1</a:t>
            </a:r>
            <a:endParaRPr lang="en-US" sz="2083" dirty="0">
              <a:latin typeface="Aptos Display" panose="020B0004020202020204" pitchFamily="34" charset="0"/>
              <a:cs typeface="Times New Roman" panose="02020603050405020304" pitchFamily="18" charset="0"/>
            </a:endParaRPr>
          </a:p>
        </p:txBody>
      </p:sp>
      <p:sp>
        <p:nvSpPr>
          <p:cNvPr id="7" name="Text 4"/>
          <p:cNvSpPr/>
          <p:nvPr/>
        </p:nvSpPr>
        <p:spPr>
          <a:xfrm>
            <a:off x="1193900" y="2202657"/>
            <a:ext cx="2211189" cy="276423"/>
          </a:xfrm>
          <a:prstGeom prst="rect">
            <a:avLst/>
          </a:prstGeom>
          <a:noFill/>
          <a:ln/>
        </p:spPr>
        <p:txBody>
          <a:bodyPr wrap="none" lIns="0" tIns="0" rIns="0" bIns="0" rtlCol="0" anchor="t"/>
          <a:lstStyle/>
          <a:p>
            <a:pPr>
              <a:lnSpc>
                <a:spcPts val="2167"/>
              </a:lnSpc>
            </a:pPr>
            <a:r>
              <a:rPr lang="en-US" sz="1708" b="1" dirty="0">
                <a:solidFill>
                  <a:srgbClr val="403011"/>
                </a:solidFill>
                <a:latin typeface="Aptos Display" panose="020B0004020202020204" pitchFamily="34" charset="0"/>
                <a:ea typeface="Brygada 1918 Semi Bold" pitchFamily="34" charset="-122"/>
                <a:cs typeface="Times New Roman" panose="02020603050405020304" pitchFamily="18" charset="0"/>
              </a:rPr>
              <a:t>Tập trung dữ liệu lớn</a:t>
            </a:r>
            <a:endParaRPr lang="en-US" sz="1708" b="1" dirty="0">
              <a:latin typeface="Aptos Display" panose="020B0004020202020204" pitchFamily="34" charset="0"/>
              <a:cs typeface="Times New Roman" panose="02020603050405020304" pitchFamily="18" charset="0"/>
            </a:endParaRPr>
          </a:p>
        </p:txBody>
      </p:sp>
      <p:sp>
        <p:nvSpPr>
          <p:cNvPr id="8" name="Text 5"/>
          <p:cNvSpPr/>
          <p:nvPr/>
        </p:nvSpPr>
        <p:spPr>
          <a:xfrm>
            <a:off x="1193900" y="2585145"/>
            <a:ext cx="4791571" cy="3869443"/>
          </a:xfrm>
          <a:prstGeom prst="rect">
            <a:avLst/>
          </a:prstGeom>
          <a:noFill/>
          <a:ln/>
        </p:spPr>
        <p:txBody>
          <a:bodyPr wrap="square" lIns="0" tIns="0" rIns="0" bIns="0" rtlCol="0" anchor="t"/>
          <a:lstStyle/>
          <a:p>
            <a:pPr>
              <a:lnSpc>
                <a:spcPts val="2208"/>
              </a:lnSpc>
            </a:pPr>
            <a:r>
              <a:rPr lang="en-US" dirty="0">
                <a:solidFill>
                  <a:srgbClr val="403011"/>
                </a:solidFill>
                <a:latin typeface="Aptos Display" panose="020B0004020202020204" pitchFamily="34" charset="0"/>
                <a:ea typeface="Brygada 1918" pitchFamily="34" charset="-122"/>
                <a:cs typeface="Times New Roman" panose="02020603050405020304" pitchFamily="18" charset="0"/>
              </a:rPr>
              <a:t>Trong thời đại dữ liệu bùng nổ hiện nay, việc khai thác thông tin ẩn chứa trong các tập dữ liệu lớn đang trở thành nhu cầu thiết yếu của các doanh nghiệp. Một trong những kỹ thuật phổ biến trong lĩnh vực khai phá dữ liệu là </a:t>
            </a:r>
            <a:r>
              <a:rPr lang="en-US" b="1" dirty="0">
                <a:solidFill>
                  <a:srgbClr val="403011"/>
                </a:solidFill>
                <a:latin typeface="Aptos Display" panose="020B0004020202020204" pitchFamily="34" charset="0"/>
                <a:ea typeface="Brygada 1918" pitchFamily="34" charset="-122"/>
                <a:cs typeface="Times New Roman" panose="02020603050405020304" pitchFamily="18" charset="0"/>
              </a:rPr>
              <a:t>khai phá luật kết hợp (Association Rule Mining)</a:t>
            </a:r>
            <a:r>
              <a:rPr lang="en-US" dirty="0">
                <a:solidFill>
                  <a:srgbClr val="403011"/>
                </a:solidFill>
                <a:latin typeface="Aptos Display" panose="020B0004020202020204" pitchFamily="34" charset="0"/>
                <a:ea typeface="Brygada 1918" pitchFamily="34" charset="-122"/>
                <a:cs typeface="Times New Roman" panose="02020603050405020304" pitchFamily="18" charset="0"/>
              </a:rPr>
              <a:t> — công cụ hữu hiệu để tìm ra các mối quan hệ tiềm ẩn giữa các mặt hàng thường được mua cùng nhau. Kỹ thuật này đã và đang được ứng dụng rộng rãi trong các hệ thống gợi ý sản phẩm, phân tích hành vi tiêu dùng và xây dựng chiến lược kinh doanh hiệu quả</a:t>
            </a:r>
            <a:endParaRPr lang="en-US" dirty="0">
              <a:latin typeface="Aptos Display" panose="020B0004020202020204" pitchFamily="34" charset="0"/>
              <a:cs typeface="Times New Roman" panose="02020603050405020304" pitchFamily="18" charset="0"/>
            </a:endParaRPr>
          </a:p>
        </p:txBody>
      </p:sp>
      <p:sp>
        <p:nvSpPr>
          <p:cNvPr id="9" name="Shape 6"/>
          <p:cNvSpPr/>
          <p:nvPr/>
        </p:nvSpPr>
        <p:spPr>
          <a:xfrm>
            <a:off x="6206479" y="2081113"/>
            <a:ext cx="397967" cy="397967"/>
          </a:xfrm>
          <a:prstGeom prst="roundRect">
            <a:avLst>
              <a:gd name="adj" fmla="val 66677"/>
            </a:avLst>
          </a:prstGeom>
          <a:solidFill>
            <a:schemeClr val="tx2">
              <a:lumMod val="60000"/>
              <a:lumOff val="40000"/>
            </a:schemeClr>
          </a:solidFill>
          <a:ln w="7620">
            <a:solidFill>
              <a:schemeClr val="bg2">
                <a:lumMod val="25000"/>
              </a:schemeClr>
            </a:solidFill>
            <a:prstDash val="solid"/>
          </a:ln>
        </p:spPr>
      </p:sp>
      <p:sp>
        <p:nvSpPr>
          <p:cNvPr id="10" name="Text 7"/>
          <p:cNvSpPr/>
          <p:nvPr/>
        </p:nvSpPr>
        <p:spPr>
          <a:xfrm>
            <a:off x="6272808" y="2175024"/>
            <a:ext cx="265311" cy="331688"/>
          </a:xfrm>
          <a:prstGeom prst="rect">
            <a:avLst/>
          </a:prstGeom>
          <a:noFill/>
          <a:ln/>
        </p:spPr>
        <p:txBody>
          <a:bodyPr wrap="none" lIns="0" tIns="0" rIns="0" bIns="0" rtlCol="0" anchor="t"/>
          <a:lstStyle/>
          <a:p>
            <a:pPr algn="ctr">
              <a:lnSpc>
                <a:spcPts val="2083"/>
              </a:lnSpc>
            </a:pPr>
            <a:r>
              <a:rPr lang="en-US" sz="2083" dirty="0">
                <a:solidFill>
                  <a:srgbClr val="FFFFFF"/>
                </a:solidFill>
                <a:latin typeface="Aptos Display" panose="020B0004020202020204" pitchFamily="34" charset="0"/>
                <a:ea typeface="Brygada 1918 Semi Bold" pitchFamily="34" charset="-122"/>
                <a:cs typeface="Times New Roman" panose="02020603050405020304" pitchFamily="18" charset="0"/>
              </a:rPr>
              <a:t>2</a:t>
            </a:r>
            <a:endParaRPr lang="en-US" sz="2083" dirty="0">
              <a:latin typeface="Aptos Display" panose="020B0004020202020204" pitchFamily="34" charset="0"/>
              <a:cs typeface="Times New Roman" panose="02020603050405020304" pitchFamily="18" charset="0"/>
            </a:endParaRPr>
          </a:p>
        </p:txBody>
      </p:sp>
      <p:sp>
        <p:nvSpPr>
          <p:cNvPr id="11" name="Text 8"/>
          <p:cNvSpPr/>
          <p:nvPr/>
        </p:nvSpPr>
        <p:spPr>
          <a:xfrm>
            <a:off x="6781305" y="2202657"/>
            <a:ext cx="2343249" cy="276423"/>
          </a:xfrm>
          <a:prstGeom prst="rect">
            <a:avLst/>
          </a:prstGeom>
          <a:noFill/>
          <a:ln/>
        </p:spPr>
        <p:txBody>
          <a:bodyPr wrap="none" lIns="0" tIns="0" rIns="0" bIns="0" rtlCol="0" anchor="t"/>
          <a:lstStyle/>
          <a:p>
            <a:pPr>
              <a:lnSpc>
                <a:spcPts val="2167"/>
              </a:lnSpc>
            </a:pPr>
            <a:r>
              <a:rPr lang="en-US" sz="1708" b="1" dirty="0">
                <a:solidFill>
                  <a:srgbClr val="403011"/>
                </a:solidFill>
                <a:latin typeface="Aptos Display" panose="020B0004020202020204" pitchFamily="34" charset="0"/>
                <a:ea typeface="Brygada 1918 Semi Bold" pitchFamily="34" charset="-122"/>
                <a:cs typeface="Times New Roman" panose="02020603050405020304" pitchFamily="18" charset="0"/>
              </a:rPr>
              <a:t>Phát hiện mối quan hệ</a:t>
            </a:r>
            <a:endParaRPr lang="en-US" sz="1708" b="1" dirty="0">
              <a:latin typeface="Aptos Display" panose="020B0004020202020204" pitchFamily="34" charset="0"/>
              <a:cs typeface="Times New Roman" panose="02020603050405020304" pitchFamily="18" charset="0"/>
            </a:endParaRPr>
          </a:p>
        </p:txBody>
      </p:sp>
      <p:sp>
        <p:nvSpPr>
          <p:cNvPr id="12" name="Text 9"/>
          <p:cNvSpPr/>
          <p:nvPr/>
        </p:nvSpPr>
        <p:spPr>
          <a:xfrm>
            <a:off x="6781305" y="2585145"/>
            <a:ext cx="4791571" cy="1697831"/>
          </a:xfrm>
          <a:prstGeom prst="rect">
            <a:avLst/>
          </a:prstGeom>
          <a:noFill/>
          <a:ln/>
        </p:spPr>
        <p:txBody>
          <a:bodyPr wrap="square" lIns="0" tIns="0" rIns="0" bIns="0" rtlCol="0" anchor="t"/>
          <a:lstStyle/>
          <a:p>
            <a:pPr>
              <a:lnSpc>
                <a:spcPts val="2208"/>
              </a:lnSpc>
            </a:pPr>
            <a:r>
              <a:rPr lang="en-US" sz="1700" dirty="0">
                <a:solidFill>
                  <a:srgbClr val="403011"/>
                </a:solidFill>
                <a:latin typeface="Aptos Display" panose="020B0004020202020204" pitchFamily="34" charset="0"/>
                <a:ea typeface="Brygada 1918" pitchFamily="34" charset="-122"/>
                <a:cs typeface="Times New Roman" panose="02020603050405020304" pitchFamily="18" charset="0"/>
              </a:rPr>
              <a:t>Trong nghiên cứu này, chúng tôi tập trung vào hai thuật toán nổi bật trong khai phá luật kết hợp là </a:t>
            </a:r>
            <a:r>
              <a:rPr lang="en-US" sz="1700" b="1" dirty="0">
                <a:solidFill>
                  <a:srgbClr val="403011"/>
                </a:solidFill>
                <a:latin typeface="Aptos Display" panose="020B0004020202020204" pitchFamily="34" charset="0"/>
                <a:ea typeface="Brygada 1918" pitchFamily="34" charset="-122"/>
                <a:cs typeface="Times New Roman" panose="02020603050405020304" pitchFamily="18" charset="0"/>
              </a:rPr>
              <a:t>Apriori</a:t>
            </a:r>
            <a:r>
              <a:rPr lang="en-US" sz="1700" dirty="0">
                <a:solidFill>
                  <a:srgbClr val="403011"/>
                </a:solidFill>
                <a:latin typeface="Aptos Display" panose="020B0004020202020204" pitchFamily="34" charset="0"/>
                <a:ea typeface="Brygada 1918" pitchFamily="34" charset="-122"/>
                <a:cs typeface="Times New Roman" panose="02020603050405020304" pitchFamily="18" charset="0"/>
              </a:rPr>
              <a:t> và </a:t>
            </a:r>
            <a:r>
              <a:rPr lang="en-US" sz="1700" b="1" dirty="0">
                <a:solidFill>
                  <a:srgbClr val="403011"/>
                </a:solidFill>
                <a:latin typeface="Aptos Display" panose="020B0004020202020204" pitchFamily="34" charset="0"/>
                <a:ea typeface="Brygada 1918" pitchFamily="34" charset="-122"/>
                <a:cs typeface="Times New Roman" panose="02020603050405020304" pitchFamily="18" charset="0"/>
              </a:rPr>
              <a:t>FP-Growth</a:t>
            </a:r>
            <a:r>
              <a:rPr lang="en-US" sz="1700" dirty="0">
                <a:solidFill>
                  <a:srgbClr val="403011"/>
                </a:solidFill>
                <a:latin typeface="Aptos Display" panose="020B0004020202020204" pitchFamily="34" charset="0"/>
                <a:ea typeface="Brygada 1918" pitchFamily="34" charset="-122"/>
                <a:cs typeface="Times New Roman" panose="02020603050405020304" pitchFamily="18" charset="0"/>
              </a:rPr>
              <a:t>. Cả hai đều hướng đến việc phát hiện </a:t>
            </a:r>
            <a:r>
              <a:rPr lang="en-US" sz="1700" b="1" dirty="0">
                <a:solidFill>
                  <a:srgbClr val="403011"/>
                </a:solidFill>
                <a:latin typeface="Aptos Display" panose="020B0004020202020204" pitchFamily="34" charset="0"/>
                <a:ea typeface="Brygada 1918" pitchFamily="34" charset="-122"/>
                <a:cs typeface="Times New Roman" panose="02020603050405020304" pitchFamily="18" charset="0"/>
              </a:rPr>
              <a:t>tập mục thường xuyên (frequent itemsets)</a:t>
            </a:r>
            <a:r>
              <a:rPr lang="en-US" sz="1700" dirty="0">
                <a:solidFill>
                  <a:srgbClr val="403011"/>
                </a:solidFill>
                <a:latin typeface="Aptos Display" panose="020B0004020202020204" pitchFamily="34" charset="0"/>
                <a:ea typeface="Brygada 1918" pitchFamily="34" charset="-122"/>
                <a:cs typeface="Times New Roman" panose="02020603050405020304" pitchFamily="18" charset="0"/>
              </a:rPr>
              <a:t> và trích xuất </a:t>
            </a:r>
            <a:r>
              <a:rPr lang="en-US" sz="1700" b="1" dirty="0">
                <a:solidFill>
                  <a:srgbClr val="403011"/>
                </a:solidFill>
                <a:latin typeface="Aptos Display" panose="020B0004020202020204" pitchFamily="34" charset="0"/>
                <a:ea typeface="Brygada 1918" pitchFamily="34" charset="-122"/>
                <a:cs typeface="Times New Roman" panose="02020603050405020304" pitchFamily="18" charset="0"/>
              </a:rPr>
              <a:t>các luật kết hợp (association rules)</a:t>
            </a:r>
            <a:r>
              <a:rPr lang="en-US" sz="1700" dirty="0">
                <a:solidFill>
                  <a:srgbClr val="403011"/>
                </a:solidFill>
                <a:latin typeface="Aptos Display" panose="020B0004020202020204" pitchFamily="34" charset="0"/>
                <a:ea typeface="Brygada 1918" pitchFamily="34" charset="-122"/>
                <a:cs typeface="Times New Roman" panose="02020603050405020304" pitchFamily="18" charset="0"/>
              </a:rPr>
              <a:t> có ý nghĩa, nhưng khác nhau về mặt thuật toán và hiệu quả tính toán.</a:t>
            </a:r>
            <a:endParaRPr lang="en-US" sz="1700" dirty="0">
              <a:latin typeface="Aptos Display" panose="020B0004020202020204" pitchFamily="34" charset="0"/>
              <a:cs typeface="Times New Roman" panose="02020603050405020304" pitchFamily="18" charset="0"/>
            </a:endParaRPr>
          </a:p>
        </p:txBody>
      </p:sp>
      <p:sp>
        <p:nvSpPr>
          <p:cNvPr id="13" name="Text 10"/>
          <p:cNvSpPr/>
          <p:nvPr/>
        </p:nvSpPr>
        <p:spPr>
          <a:xfrm>
            <a:off x="6781305" y="4525166"/>
            <a:ext cx="4791571" cy="1697831"/>
          </a:xfrm>
          <a:prstGeom prst="rect">
            <a:avLst/>
          </a:prstGeom>
          <a:noFill/>
          <a:ln/>
        </p:spPr>
        <p:txBody>
          <a:bodyPr wrap="square" lIns="0" tIns="0" rIns="0" bIns="0" rtlCol="0" anchor="t"/>
          <a:lstStyle/>
          <a:p>
            <a:pPr>
              <a:lnSpc>
                <a:spcPts val="2208"/>
              </a:lnSpc>
            </a:pPr>
            <a:r>
              <a:rPr lang="en-US" sz="1700" dirty="0">
                <a:solidFill>
                  <a:srgbClr val="403011"/>
                </a:solidFill>
                <a:latin typeface="Aptos Display" panose="020B0004020202020204" pitchFamily="34" charset="0"/>
                <a:ea typeface="Brygada 1918" pitchFamily="34" charset="-122"/>
                <a:cs typeface="Times New Roman" panose="02020603050405020304" pitchFamily="18" charset="0"/>
              </a:rPr>
              <a:t>Dữ liệu được sử dụng là </a:t>
            </a:r>
            <a:r>
              <a:rPr lang="en-US" sz="1700" b="1" dirty="0">
                <a:solidFill>
                  <a:srgbClr val="403011"/>
                </a:solidFill>
                <a:latin typeface="Aptos Display" panose="020B0004020202020204" pitchFamily="34" charset="0"/>
                <a:ea typeface="Brygada 1918" pitchFamily="34" charset="-122"/>
                <a:cs typeface="Times New Roman" panose="02020603050405020304" pitchFamily="18" charset="0"/>
              </a:rPr>
              <a:t>Online Retail</a:t>
            </a:r>
            <a:r>
              <a:rPr lang="en-US" sz="1700" dirty="0">
                <a:solidFill>
                  <a:srgbClr val="403011"/>
                </a:solidFill>
                <a:latin typeface="Aptos Display" panose="020B0004020202020204" pitchFamily="34" charset="0"/>
                <a:ea typeface="Brygada 1918" pitchFamily="34" charset="-122"/>
                <a:cs typeface="Times New Roman" panose="02020603050405020304" pitchFamily="18" charset="0"/>
              </a:rPr>
              <a:t>, một tập dữ liệu giao dịch thực tế ghi lại các đơn đặt hàng của một cửa hàng bán lẻ trực tuyến tại Vương quốc Anh. Với đặc trưng là dữ liệu giao dịch lớn, nhiều mặt hàng, nhiều khách hàng, đây là bộ dữ liệu lý tưởng để áp dụng các kỹ thuật khai phá luật kết hợp nhằm khám phá hành vi mua sắm của khách hàng.</a:t>
            </a:r>
            <a:endParaRPr lang="en-US" sz="1700" dirty="0">
              <a:latin typeface="Aptos Display" panose="020B0004020202020204" pitchFamily="34"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11765"/>
            <a:ext cx="12203460" cy="6869765"/>
          </a:xfrm>
          <a:prstGeom prst="rect">
            <a:avLst/>
          </a:prstGeom>
          <a:gradFill>
            <a:gsLst>
              <a:gs pos="0">
                <a:schemeClr val="accent1"/>
              </a:gs>
              <a:gs pos="100000">
                <a:schemeClr val="accent1">
                  <a:lumMod val="20000"/>
                  <a:lumOff val="80000"/>
                </a:schemeClr>
              </a:gs>
            </a:gsLst>
            <a:lin ang="156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11630" y="554397"/>
            <a:ext cx="11168739" cy="5822205"/>
          </a:xfrm>
          <a:prstGeom prst="roundRect">
            <a:avLst>
              <a:gd name="adj" fmla="val 0"/>
            </a:avLst>
          </a:prstGeom>
          <a:gradFill>
            <a:gsLst>
              <a:gs pos="0">
                <a:schemeClr val="accent1">
                  <a:lumMod val="20000"/>
                  <a:lumOff val="80000"/>
                </a:schemeClr>
              </a:gs>
              <a:gs pos="51000">
                <a:schemeClr val="bg1"/>
              </a:gs>
              <a:gs pos="100000">
                <a:schemeClr val="bg1">
                  <a:alpha val="47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24193" y="5209097"/>
            <a:ext cx="3676954" cy="405028"/>
          </a:xfrm>
          <a:prstGeom prst="roundRect">
            <a:avLst>
              <a:gd name="adj" fmla="val 50000"/>
            </a:avLst>
          </a:prstGeom>
          <a:gradFill>
            <a:gsLst>
              <a:gs pos="11000">
                <a:schemeClr val="accent1">
                  <a:lumMod val="75000"/>
                  <a:alpha val="0"/>
                </a:schemeClr>
              </a:gs>
              <a:gs pos="100000">
                <a:schemeClr val="accent1">
                  <a:lumMod val="60000"/>
                  <a:lumOff val="40000"/>
                </a:schemeClr>
              </a:gs>
            </a:gsLst>
            <a:lin ang="7800000" scaled="0"/>
          </a:grad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948273" y="5232663"/>
            <a:ext cx="2399502" cy="357896"/>
          </a:xfrm>
          <a:prstGeom prst="rect">
            <a:avLst/>
          </a:prstGeom>
          <a:noFill/>
          <a:ln>
            <a:noFill/>
          </a:ln>
        </p:spPr>
        <p:txBody>
          <a:bodyPr vert="horz" wrap="square" lIns="91440" tIns="45720" rIns="91440" bIns="45720" rtlCol="0" anchor="t"/>
          <a:lstStyle/>
          <a:p>
            <a:pPr algn="l">
              <a:lnSpc>
                <a:spcPct val="110000"/>
              </a:lnSpc>
            </a:pPr>
            <a:r>
              <a:rPr kumimoji="1" lang="en-US" altLang="zh-CN" sz="1800">
                <a:ln w="12700">
                  <a:noFill/>
                </a:ln>
                <a:solidFill>
                  <a:srgbClr val="0F6FC6">
                    <a:alpha val="100000"/>
                  </a:srgbClr>
                </a:solidFill>
                <a:latin typeface="Source Han Sans"/>
                <a:ea typeface="Source Han Sans"/>
                <a:cs typeface="Source Han Sans"/>
              </a:rPr>
              <a:t>Powerpoint design</a:t>
            </a:r>
            <a:endParaRPr kumimoji="1" lang="zh-CN" altLang="en-US"/>
          </a:p>
        </p:txBody>
      </p:sp>
      <p:cxnSp>
        <p:nvCxnSpPr>
          <p:cNvPr id="6" name="标题 1"/>
          <p:cNvCxnSpPr/>
          <p:nvPr/>
        </p:nvCxnSpPr>
        <p:spPr>
          <a:xfrm>
            <a:off x="3258346" y="5411611"/>
            <a:ext cx="1118074" cy="0"/>
          </a:xfrm>
          <a:prstGeom prst="straightConnector1">
            <a:avLst/>
          </a:prstGeom>
          <a:noFill/>
          <a:ln w="19050" cap="sq">
            <a:solidFill>
              <a:schemeClr val="accent1">
                <a:lumMod val="40000"/>
                <a:lumOff val="60000"/>
              </a:schemeClr>
            </a:solidFill>
            <a:prstDash val="solid"/>
            <a:miter/>
            <a:tailEnd type="triangle"/>
          </a:ln>
        </p:spPr>
      </p:cxnSp>
      <p:cxnSp>
        <p:nvCxnSpPr>
          <p:cNvPr id="7" name="标题 1"/>
          <p:cNvCxnSpPr/>
          <p:nvPr/>
        </p:nvCxnSpPr>
        <p:spPr>
          <a:xfrm>
            <a:off x="3258346" y="1318174"/>
            <a:ext cx="3835459" cy="0"/>
          </a:xfrm>
          <a:prstGeom prst="straightConnector1">
            <a:avLst/>
          </a:prstGeom>
          <a:noFill/>
          <a:ln w="19050" cap="sq">
            <a:solidFill>
              <a:schemeClr val="accent1"/>
            </a:solidFill>
            <a:prstDash val="solid"/>
            <a:miter/>
            <a:tailEnd type="triangle"/>
          </a:ln>
        </p:spPr>
      </p:cxnSp>
      <p:sp>
        <p:nvSpPr>
          <p:cNvPr id="8" name="标题 1"/>
          <p:cNvSpPr txBox="1"/>
          <p:nvPr/>
        </p:nvSpPr>
        <p:spPr>
          <a:xfrm rot="5400000">
            <a:off x="1477243" y="47690"/>
            <a:ext cx="609742" cy="2540968"/>
          </a:xfrm>
          <a:prstGeom prst="round2SameRect">
            <a:avLst>
              <a:gd name="adj1" fmla="val 50000"/>
              <a:gd name="adj2" fmla="val 0"/>
            </a:avLst>
          </a:prstGeom>
          <a:gradFill>
            <a:gsLst>
              <a:gs pos="0">
                <a:schemeClr val="accent1"/>
              </a:gs>
              <a:gs pos="100000">
                <a:schemeClr val="accent1">
                  <a:lumMod val="20000"/>
                  <a:lumOff val="80000"/>
                </a:schemeClr>
              </a:gs>
            </a:gsLst>
            <a:lin ang="156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flipH="1">
            <a:off x="979201" y="6032352"/>
            <a:ext cx="773400" cy="261248"/>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16200000">
            <a:off x="6689606" y="1385836"/>
            <a:ext cx="5822204" cy="4159322"/>
          </a:xfrm>
          <a:prstGeom prst="round2SameRect">
            <a:avLst>
              <a:gd name="adj1" fmla="val 50000"/>
              <a:gd name="adj2" fmla="val 0"/>
            </a:avLst>
          </a:prstGeom>
          <a:gradFill>
            <a:gsLst>
              <a:gs pos="31000">
                <a:schemeClr val="accent1">
                  <a:lumMod val="60000"/>
                  <a:lumOff val="40000"/>
                </a:schemeClr>
              </a:gs>
              <a:gs pos="99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973681" y="1279171"/>
            <a:ext cx="4468570" cy="4468570"/>
          </a:xfrm>
          <a:prstGeom prst="ellipse">
            <a:avLst/>
          </a:prstGeom>
          <a:solidFill>
            <a:schemeClr val="bg1"/>
          </a:solidFill>
          <a:ln w="254000" cap="sq">
            <a:gradFill>
              <a:gsLst>
                <a:gs pos="0">
                  <a:schemeClr val="accent1">
                    <a:lumMod val="20000"/>
                    <a:lumOff val="80000"/>
                  </a:schemeClr>
                </a:gs>
                <a:gs pos="41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pic>
        <p:nvPicPr>
          <p:cNvPr id="13" name="Hình ảnh 12"/>
          <p:cNvPicPr>
            <a:picLocks noChangeAspect="1"/>
          </p:cNvPicPr>
          <p:nvPr/>
        </p:nvPicPr>
        <p:blipFill>
          <a:blip r:embed="rId2">
            <a:alphaModFix/>
          </a:blip>
          <a:srcRect l="13244" r="9559"/>
          <a:stretch>
            <a:fillRect/>
          </a:stretch>
        </p:blipFill>
        <p:spPr>
          <a:xfrm>
            <a:off x="7083873" y="2261976"/>
            <a:ext cx="4218519" cy="3062559"/>
          </a:xfrm>
          <a:custGeom>
            <a:avLst/>
            <a:gdLst>
              <a:gd name="connsiteX0" fmla="*/ 600927 w 6000112"/>
              <a:gd name="connsiteY0" fmla="*/ 0 h 4355960"/>
              <a:gd name="connsiteX1" fmla="*/ 5399186 w 6000112"/>
              <a:gd name="connsiteY1" fmla="*/ 0 h 4355960"/>
              <a:gd name="connsiteX2" fmla="*/ 5487750 w 6000112"/>
              <a:gd name="connsiteY2" fmla="*/ 118435 h 4355960"/>
              <a:gd name="connsiteX3" fmla="*/ 6000112 w 6000112"/>
              <a:gd name="connsiteY3" fmla="*/ 1795795 h 4355960"/>
              <a:gd name="connsiteX4" fmla="*/ 4677416 w 6000112"/>
              <a:gd name="connsiteY4" fmla="*/ 4283489 h 4355960"/>
              <a:gd name="connsiteX5" fmla="*/ 4558124 w 6000112"/>
              <a:gd name="connsiteY5" fmla="*/ 4355960 h 4355960"/>
              <a:gd name="connsiteX6" fmla="*/ 1441988 w 6000112"/>
              <a:gd name="connsiteY6" fmla="*/ 4355960 h 4355960"/>
              <a:gd name="connsiteX7" fmla="*/ 1322696 w 6000112"/>
              <a:gd name="connsiteY7" fmla="*/ 4283489 h 4355960"/>
              <a:gd name="connsiteX8" fmla="*/ 0 w 6000112"/>
              <a:gd name="connsiteY8" fmla="*/ 1795795 h 4355960"/>
              <a:gd name="connsiteX9" fmla="*/ 512363 w 6000112"/>
              <a:gd name="connsiteY9" fmla="*/ 118435 h 4355960"/>
            </a:gdLst>
            <a:ahLst/>
            <a:cxnLst/>
            <a:rect l="l" t="t" r="r" b="b"/>
            <a:pathLst>
              <a:path w="6000112" h="4355960">
                <a:moveTo>
                  <a:pt x="600927" y="0"/>
                </a:moveTo>
                <a:lnTo>
                  <a:pt x="5399186" y="0"/>
                </a:lnTo>
                <a:lnTo>
                  <a:pt x="5487750" y="118435"/>
                </a:lnTo>
                <a:cubicBezTo>
                  <a:pt x="5811229" y="597247"/>
                  <a:pt x="6000112" y="1174463"/>
                  <a:pt x="6000112" y="1795795"/>
                </a:cubicBezTo>
                <a:cubicBezTo>
                  <a:pt x="6000112" y="2831348"/>
                  <a:pt x="5475436" y="3744357"/>
                  <a:pt x="4677416" y="4283489"/>
                </a:cubicBezTo>
                <a:lnTo>
                  <a:pt x="4558124" y="4355960"/>
                </a:lnTo>
                <a:lnTo>
                  <a:pt x="1441988" y="4355960"/>
                </a:lnTo>
                <a:lnTo>
                  <a:pt x="1322696" y="4283489"/>
                </a:lnTo>
                <a:cubicBezTo>
                  <a:pt x="524676" y="3744357"/>
                  <a:pt x="0" y="2831348"/>
                  <a:pt x="0" y="1795795"/>
                </a:cubicBezTo>
                <a:cubicBezTo>
                  <a:pt x="0" y="1174463"/>
                  <a:pt x="188884" y="597247"/>
                  <a:pt x="512363" y="118435"/>
                </a:cubicBezTo>
                <a:close/>
              </a:path>
            </a:pathLst>
          </a:custGeom>
          <a:noFill/>
          <a:ln>
            <a:noFill/>
          </a:ln>
        </p:spPr>
      </p:pic>
      <p:sp>
        <p:nvSpPr>
          <p:cNvPr id="14" name="标题 1"/>
          <p:cNvSpPr txBox="1"/>
          <p:nvPr/>
        </p:nvSpPr>
        <p:spPr>
          <a:xfrm rot="5400000">
            <a:off x="-3140287" y="3151335"/>
            <a:ext cx="6857065" cy="554394"/>
          </a:xfrm>
          <a:prstGeom prst="round2SameRect">
            <a:avLst>
              <a:gd name="adj1" fmla="val 50000"/>
              <a:gd name="adj2"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00484" y="3247743"/>
            <a:ext cx="5320916" cy="1682032"/>
          </a:xfrm>
          <a:prstGeom prst="rect">
            <a:avLst/>
          </a:prstGeom>
          <a:noFill/>
          <a:ln cap="sq">
            <a:noFill/>
          </a:ln>
        </p:spPr>
        <p:txBody>
          <a:bodyPr vert="horz" wrap="square" lIns="0" tIns="0" rIns="0" bIns="0" rtlCol="0" anchor="t"/>
          <a:lstStyle/>
          <a:p>
            <a:pPr algn="l">
              <a:lnSpc>
                <a:spcPct val="130000"/>
              </a:lnSpc>
            </a:pPr>
            <a:r>
              <a:rPr kumimoji="1" lang="en-US" altLang="zh-CN" sz="4000" dirty="0" err="1">
                <a:ln w="12700">
                  <a:noFill/>
                </a:ln>
                <a:solidFill>
                  <a:srgbClr val="000000">
                    <a:alpha val="100000"/>
                  </a:srgbClr>
                </a:solidFill>
                <a:latin typeface="Source Han Sans CN Bold"/>
                <a:ea typeface="Source Han Sans CN Bold"/>
                <a:cs typeface="Source Han Sans CN Bold"/>
              </a:rPr>
              <a:t>Mục</a:t>
            </a:r>
            <a:r>
              <a:rPr kumimoji="1" lang="en-US" altLang="zh-CN" sz="4000" dirty="0">
                <a:ln w="12700">
                  <a:noFill/>
                </a:ln>
                <a:solidFill>
                  <a:srgbClr val="000000">
                    <a:alpha val="100000"/>
                  </a:srgbClr>
                </a:solidFill>
                <a:latin typeface="Source Han Sans CN Bold"/>
                <a:ea typeface="Source Han Sans CN Bold"/>
                <a:cs typeface="Source Han Sans CN Bold"/>
              </a:rPr>
              <a:t> </a:t>
            </a:r>
            <a:r>
              <a:rPr kumimoji="1" lang="en-US" altLang="zh-CN" sz="4000" dirty="0" err="1">
                <a:ln w="12700">
                  <a:noFill/>
                </a:ln>
                <a:solidFill>
                  <a:srgbClr val="000000">
                    <a:alpha val="100000"/>
                  </a:srgbClr>
                </a:solidFill>
                <a:latin typeface="Source Han Sans CN Bold"/>
                <a:ea typeface="Source Han Sans CN Bold"/>
                <a:cs typeface="Source Han Sans CN Bold"/>
              </a:rPr>
              <a:t>tiêu</a:t>
            </a:r>
            <a:r>
              <a:rPr kumimoji="1" lang="en-US" altLang="zh-CN" sz="4000" dirty="0">
                <a:ln w="12700">
                  <a:noFill/>
                </a:ln>
                <a:solidFill>
                  <a:srgbClr val="000000">
                    <a:alpha val="100000"/>
                  </a:srgbClr>
                </a:solidFill>
                <a:latin typeface="Source Han Sans CN Bold"/>
                <a:ea typeface="Source Han Sans CN Bold"/>
                <a:cs typeface="Source Han Sans CN Bold"/>
              </a:rPr>
              <a:t> </a:t>
            </a:r>
            <a:r>
              <a:rPr kumimoji="1" lang="en-US" altLang="zh-CN" sz="4000" dirty="0" err="1">
                <a:ln w="12700">
                  <a:noFill/>
                </a:ln>
                <a:solidFill>
                  <a:srgbClr val="000000">
                    <a:alpha val="100000"/>
                  </a:srgbClr>
                </a:solidFill>
                <a:latin typeface="Source Han Sans CN Bold"/>
                <a:ea typeface="Source Han Sans CN Bold"/>
                <a:cs typeface="Source Han Sans CN Bold"/>
              </a:rPr>
              <a:t>của</a:t>
            </a:r>
            <a:r>
              <a:rPr kumimoji="1" lang="en-US" altLang="zh-CN" sz="4000" dirty="0">
                <a:ln w="12700">
                  <a:noFill/>
                </a:ln>
                <a:solidFill>
                  <a:srgbClr val="000000">
                    <a:alpha val="100000"/>
                  </a:srgbClr>
                </a:solidFill>
                <a:latin typeface="Source Han Sans CN Bold"/>
                <a:ea typeface="Source Han Sans CN Bold"/>
                <a:cs typeface="Source Han Sans CN Bold"/>
              </a:rPr>
              <a:t> </a:t>
            </a:r>
            <a:r>
              <a:rPr kumimoji="1" lang="en-US" altLang="zh-CN" sz="4000" dirty="0" err="1">
                <a:ln w="12700">
                  <a:noFill/>
                </a:ln>
                <a:solidFill>
                  <a:srgbClr val="000000">
                    <a:alpha val="100000"/>
                  </a:srgbClr>
                </a:solidFill>
                <a:latin typeface="Source Han Sans CN Bold"/>
                <a:ea typeface="Source Han Sans CN Bold"/>
                <a:cs typeface="Source Han Sans CN Bold"/>
              </a:rPr>
              <a:t>bài</a:t>
            </a:r>
            <a:r>
              <a:rPr kumimoji="1" lang="en-US" altLang="zh-CN" sz="4000" dirty="0">
                <a:ln w="12700">
                  <a:noFill/>
                </a:ln>
                <a:solidFill>
                  <a:srgbClr val="000000">
                    <a:alpha val="100000"/>
                  </a:srgbClr>
                </a:solidFill>
                <a:latin typeface="Source Han Sans CN Bold"/>
                <a:ea typeface="Source Han Sans CN Bold"/>
                <a:cs typeface="Source Han Sans CN Bold"/>
              </a:rPr>
              <a:t> </a:t>
            </a:r>
            <a:r>
              <a:rPr kumimoji="1" lang="en-US" altLang="zh-CN" sz="4000" dirty="0" err="1">
                <a:ln w="12700">
                  <a:noFill/>
                </a:ln>
                <a:solidFill>
                  <a:srgbClr val="000000">
                    <a:alpha val="100000"/>
                  </a:srgbClr>
                </a:solidFill>
                <a:latin typeface="Source Han Sans CN Bold"/>
                <a:ea typeface="Source Han Sans CN Bold"/>
                <a:cs typeface="Source Han Sans CN Bold"/>
              </a:rPr>
              <a:t>toán</a:t>
            </a:r>
            <a:endParaRPr kumimoji="1" lang="zh-CN" altLang="en-US" dirty="0"/>
          </a:p>
        </p:txBody>
      </p:sp>
      <p:sp>
        <p:nvSpPr>
          <p:cNvPr id="16" name="标题 1"/>
          <p:cNvSpPr txBox="1"/>
          <p:nvPr/>
        </p:nvSpPr>
        <p:spPr>
          <a:xfrm>
            <a:off x="775084" y="2294204"/>
            <a:ext cx="2895216" cy="949640"/>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6500">
                <a:ln w="12700">
                  <a:noFill/>
                </a:ln>
                <a:solidFill>
                  <a:srgbClr val="0F6FC6">
                    <a:alpha val="100000"/>
                  </a:srgbClr>
                </a:solidFill>
                <a:latin typeface="Source Han Sans CN Bold"/>
                <a:ea typeface="Source Han Sans CN Bold"/>
                <a:cs typeface="Source Han Sans CN Bold"/>
              </a:rPr>
              <a:t>PART-</a:t>
            </a:r>
            <a:endParaRPr kumimoji="1" lang="zh-CN" altLang="en-US"/>
          </a:p>
        </p:txBody>
      </p:sp>
      <p:sp>
        <p:nvSpPr>
          <p:cNvPr id="17" name="标题 1"/>
          <p:cNvSpPr txBox="1"/>
          <p:nvPr/>
        </p:nvSpPr>
        <p:spPr>
          <a:xfrm>
            <a:off x="3292202" y="1386464"/>
            <a:ext cx="2001693" cy="1861279"/>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6500" dirty="0">
                <a:ln w="12700">
                  <a:noFill/>
                </a:ln>
                <a:solidFill>
                  <a:srgbClr val="0F6FC6">
                    <a:alpha val="100000"/>
                  </a:srgbClr>
                </a:solidFill>
                <a:latin typeface="Source Han Sans CN Bold"/>
                <a:ea typeface="Source Han Sans CN Bold"/>
                <a:cs typeface="Source Han Sans CN Bold"/>
              </a:rPr>
              <a:t>02</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60000"/>
                <a:lumOff val="40000"/>
              </a:schemeClr>
            </a:gs>
            <a:gs pos="25000">
              <a:schemeClr val="accent1">
                <a:lumMod val="0"/>
                <a:lumOff val="100000"/>
                <a:alpha val="0"/>
              </a:schemeClr>
            </a:gs>
            <a:gs pos="10000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 1"/>
          <p:cNvSpPr/>
          <p:nvPr/>
        </p:nvSpPr>
        <p:spPr>
          <a:xfrm>
            <a:off x="613271" y="482006"/>
            <a:ext cx="8052197" cy="547489"/>
          </a:xfrm>
          <a:prstGeom prst="rect">
            <a:avLst/>
          </a:prstGeom>
          <a:noFill/>
          <a:ln/>
        </p:spPr>
        <p:txBody>
          <a:bodyPr wrap="none" lIns="0" tIns="0" rIns="0" bIns="0" rtlCol="0" anchor="t"/>
          <a:lstStyle/>
          <a:p>
            <a:pPr>
              <a:lnSpc>
                <a:spcPts val="4291"/>
              </a:lnSpc>
            </a:pPr>
            <a:r>
              <a:rPr lang="en-US" sz="3417" dirty="0" err="1">
                <a:solidFill>
                  <a:schemeClr val="accent1">
                    <a:lumMod val="75000"/>
                  </a:schemeClr>
                </a:solidFill>
                <a:latin typeface="Aptos Display" panose="020B0004020202020204" pitchFamily="34" charset="0"/>
                <a:ea typeface="Brygada 1918 Semi Bold" pitchFamily="34" charset="-122"/>
                <a:cs typeface="Times New Roman" panose="02020603050405020304" pitchFamily="18" charset="0"/>
              </a:rPr>
              <a:t>Mục</a:t>
            </a:r>
            <a:r>
              <a:rPr lang="en-US" sz="3417" dirty="0">
                <a:solidFill>
                  <a:schemeClr val="accent1">
                    <a:lumMod val="75000"/>
                  </a:schemeClr>
                </a:solidFill>
                <a:latin typeface="Aptos Display" panose="020B0004020202020204" pitchFamily="34" charset="0"/>
                <a:ea typeface="Brygada 1918 Semi Bold" pitchFamily="34" charset="-122"/>
                <a:cs typeface="Times New Roman" panose="02020603050405020304" pitchFamily="18" charset="0"/>
              </a:rPr>
              <a:t> </a:t>
            </a:r>
            <a:r>
              <a:rPr lang="en-US" sz="3417" dirty="0" err="1">
                <a:solidFill>
                  <a:schemeClr val="accent1">
                    <a:lumMod val="75000"/>
                  </a:schemeClr>
                </a:solidFill>
                <a:latin typeface="Aptos Display" panose="020B0004020202020204" pitchFamily="34" charset="0"/>
                <a:ea typeface="Brygada 1918 Semi Bold" pitchFamily="34" charset="-122"/>
                <a:cs typeface="Times New Roman" panose="02020603050405020304" pitchFamily="18" charset="0"/>
              </a:rPr>
              <a:t>tiêu</a:t>
            </a:r>
            <a:r>
              <a:rPr lang="en-US" sz="3417" dirty="0">
                <a:solidFill>
                  <a:schemeClr val="accent1">
                    <a:lumMod val="75000"/>
                  </a:schemeClr>
                </a:solidFill>
                <a:latin typeface="Aptos Display" panose="020B0004020202020204" pitchFamily="34" charset="0"/>
                <a:ea typeface="Brygada 1918 Semi Bold" pitchFamily="34" charset="-122"/>
                <a:cs typeface="Times New Roman" panose="02020603050405020304" pitchFamily="18" charset="0"/>
              </a:rPr>
              <a:t> </a:t>
            </a:r>
            <a:r>
              <a:rPr lang="en-US" sz="3417" dirty="0" err="1">
                <a:solidFill>
                  <a:schemeClr val="accent1">
                    <a:lumMod val="75000"/>
                  </a:schemeClr>
                </a:solidFill>
                <a:latin typeface="Aptos Display" panose="020B0004020202020204" pitchFamily="34" charset="0"/>
                <a:ea typeface="Brygada 1918 Semi Bold" pitchFamily="34" charset="-122"/>
                <a:cs typeface="Times New Roman" panose="02020603050405020304" pitchFamily="18" charset="0"/>
              </a:rPr>
              <a:t>nghiên</a:t>
            </a:r>
            <a:r>
              <a:rPr lang="en-US" sz="3417" dirty="0">
                <a:solidFill>
                  <a:schemeClr val="accent1">
                    <a:lumMod val="75000"/>
                  </a:schemeClr>
                </a:solidFill>
                <a:latin typeface="Aptos Display" panose="020B0004020202020204" pitchFamily="34" charset="0"/>
                <a:ea typeface="Brygada 1918 Semi Bold" pitchFamily="34" charset="-122"/>
                <a:cs typeface="Times New Roman" panose="02020603050405020304" pitchFamily="18" charset="0"/>
              </a:rPr>
              <a:t> </a:t>
            </a:r>
            <a:r>
              <a:rPr lang="en-US" sz="3417" dirty="0" err="1">
                <a:solidFill>
                  <a:schemeClr val="accent1">
                    <a:lumMod val="75000"/>
                  </a:schemeClr>
                </a:solidFill>
                <a:latin typeface="Aptos Display" panose="020B0004020202020204" pitchFamily="34" charset="0"/>
                <a:ea typeface="Brygada 1918 Semi Bold" pitchFamily="34" charset="-122"/>
                <a:cs typeface="Times New Roman" panose="02020603050405020304" pitchFamily="18" charset="0"/>
              </a:rPr>
              <a:t>cứu</a:t>
            </a:r>
            <a:r>
              <a:rPr lang="en-US" sz="3417" dirty="0">
                <a:solidFill>
                  <a:schemeClr val="accent1">
                    <a:lumMod val="75000"/>
                  </a:schemeClr>
                </a:solidFill>
                <a:latin typeface="Aptos Display" panose="020B0004020202020204" pitchFamily="34" charset="0"/>
                <a:ea typeface="Brygada 1918 Semi Bold" pitchFamily="34" charset="-122"/>
                <a:cs typeface="Times New Roman" panose="02020603050405020304" pitchFamily="18" charset="0"/>
              </a:rPr>
              <a:t> </a:t>
            </a:r>
            <a:endParaRPr lang="en-US" sz="3417" dirty="0">
              <a:solidFill>
                <a:schemeClr val="accent1">
                  <a:lumMod val="75000"/>
                </a:schemeClr>
              </a:solidFill>
              <a:latin typeface="Aptos Display" panose="020B0004020202020204" pitchFamily="34" charset="0"/>
              <a:cs typeface="Times New Roman" panose="02020603050405020304" pitchFamily="18" charset="0"/>
            </a:endParaRPr>
          </a:p>
        </p:txBody>
      </p:sp>
      <p:sp>
        <p:nvSpPr>
          <p:cNvPr id="5" name="Text 2"/>
          <p:cNvSpPr/>
          <p:nvPr/>
        </p:nvSpPr>
        <p:spPr>
          <a:xfrm>
            <a:off x="613271" y="1084255"/>
            <a:ext cx="10965458" cy="560586"/>
          </a:xfrm>
          <a:prstGeom prst="rect">
            <a:avLst/>
          </a:prstGeom>
          <a:noFill/>
          <a:ln/>
        </p:spPr>
        <p:txBody>
          <a:bodyPr wrap="square" lIns="0" tIns="0" rIns="0" bIns="0" rtlCol="0" anchor="t"/>
          <a:lstStyle/>
          <a:p>
            <a:pPr>
              <a:lnSpc>
                <a:spcPts val="2167"/>
              </a:lnSpc>
            </a:pPr>
            <a:r>
              <a:rPr lang="en-US" sz="1600" dirty="0">
                <a:solidFill>
                  <a:schemeClr val="accent1">
                    <a:lumMod val="75000"/>
                  </a:schemeClr>
                </a:solidFill>
                <a:latin typeface="Aptos Display" panose="020B0004020202020204" pitchFamily="34" charset="0"/>
                <a:ea typeface="Brygada 1918" pitchFamily="34" charset="-122"/>
                <a:cs typeface="Times New Roman" panose="02020603050405020304" pitchFamily="18" charset="0"/>
              </a:rPr>
              <a:t>Đề tài hướng đến việc nghiên cứu, triển khai và đánh giá hiệu quả của các kỹ thuật khai phá luật kết hợp, cụ thể là thuật toán Apriori và FP-Growth, thông qua việc áp dụng trên bộ dữ liệu thực tế Online Retail.</a:t>
            </a:r>
            <a:endParaRPr lang="en-US" sz="1600" dirty="0">
              <a:solidFill>
                <a:schemeClr val="accent1">
                  <a:lumMod val="75000"/>
                </a:schemeClr>
              </a:solidFill>
              <a:latin typeface="Aptos Display" panose="020B0004020202020204" pitchFamily="34" charset="0"/>
              <a:cs typeface="Times New Roman" panose="02020603050405020304" pitchFamily="18" charset="0"/>
            </a:endParaRPr>
          </a:p>
        </p:txBody>
      </p:sp>
      <p:pic>
        <p:nvPicPr>
          <p:cNvPr id="6" name="Image 1" descr="preencoded.png"/>
          <p:cNvPicPr>
            <a:picLocks noChangeAspect="1"/>
          </p:cNvPicPr>
          <p:nvPr/>
        </p:nvPicPr>
        <p:blipFill>
          <a:blip r:embed="rId3"/>
          <a:stretch>
            <a:fillRect/>
          </a:stretch>
        </p:blipFill>
        <p:spPr>
          <a:xfrm>
            <a:off x="613271" y="1995199"/>
            <a:ext cx="876102" cy="1051322"/>
          </a:xfrm>
          <a:prstGeom prst="rect">
            <a:avLst/>
          </a:prstGeom>
        </p:spPr>
      </p:pic>
      <p:pic>
        <p:nvPicPr>
          <p:cNvPr id="8" name="Image 2" descr="preencoded.png"/>
          <p:cNvPicPr>
            <a:picLocks noChangeAspect="1"/>
          </p:cNvPicPr>
          <p:nvPr/>
        </p:nvPicPr>
        <p:blipFill>
          <a:blip r:embed="rId4"/>
          <a:stretch>
            <a:fillRect/>
          </a:stretch>
        </p:blipFill>
        <p:spPr>
          <a:xfrm>
            <a:off x="613271" y="3101281"/>
            <a:ext cx="876102" cy="1051322"/>
          </a:xfrm>
          <a:prstGeom prst="rect">
            <a:avLst/>
          </a:prstGeom>
        </p:spPr>
      </p:pic>
      <p:pic>
        <p:nvPicPr>
          <p:cNvPr id="10" name="Image 3" descr="preencoded.png"/>
          <p:cNvPicPr>
            <a:picLocks noChangeAspect="1"/>
          </p:cNvPicPr>
          <p:nvPr/>
        </p:nvPicPr>
        <p:blipFill>
          <a:blip r:embed="rId5"/>
          <a:stretch>
            <a:fillRect/>
          </a:stretch>
        </p:blipFill>
        <p:spPr>
          <a:xfrm>
            <a:off x="613271" y="4152602"/>
            <a:ext cx="876102" cy="1051322"/>
          </a:xfrm>
          <a:prstGeom prst="rect">
            <a:avLst/>
          </a:prstGeom>
        </p:spPr>
      </p:pic>
      <p:pic>
        <p:nvPicPr>
          <p:cNvPr id="12" name="Image 4" descr="preencoded.png"/>
          <p:cNvPicPr>
            <a:picLocks noChangeAspect="1"/>
          </p:cNvPicPr>
          <p:nvPr/>
        </p:nvPicPr>
        <p:blipFill>
          <a:blip r:embed="rId6"/>
          <a:stretch>
            <a:fillRect/>
          </a:stretch>
        </p:blipFill>
        <p:spPr>
          <a:xfrm>
            <a:off x="613271" y="5203924"/>
            <a:ext cx="876102" cy="1171972"/>
          </a:xfrm>
          <a:prstGeom prst="rect">
            <a:avLst/>
          </a:prstGeom>
        </p:spPr>
      </p:pic>
      <p:sp>
        <p:nvSpPr>
          <p:cNvPr id="13" name="Text 6"/>
          <p:cNvSpPr/>
          <p:nvPr/>
        </p:nvSpPr>
        <p:spPr>
          <a:xfrm>
            <a:off x="1855156" y="5315438"/>
            <a:ext cx="9826526" cy="821531"/>
          </a:xfrm>
          <a:prstGeom prst="rect">
            <a:avLst/>
          </a:prstGeom>
          <a:noFill/>
          <a:ln/>
        </p:spPr>
        <p:txBody>
          <a:bodyPr wrap="square" lIns="0" tIns="0" rIns="0" bIns="0" rtlCol="0" anchor="t"/>
          <a:lstStyle/>
          <a:p>
            <a:pPr>
              <a:lnSpc>
                <a:spcPts val="2125"/>
              </a:lnSpc>
            </a:pPr>
            <a:r>
              <a:rPr lang="en-US" b="1" dirty="0">
                <a:solidFill>
                  <a:schemeClr val="accent1">
                    <a:lumMod val="75000"/>
                  </a:schemeClr>
                </a:solidFill>
                <a:latin typeface="Aptos Display" panose="020B0004020202020204" pitchFamily="34" charset="0"/>
                <a:ea typeface="Brygada 1918 Semi Bold" pitchFamily="34" charset="-122"/>
                <a:cs typeface="Times New Roman" panose="02020603050405020304" pitchFamily="18" charset="0"/>
              </a:rPr>
              <a:t>Trực quan hóa và phân tích </a:t>
            </a:r>
            <a:r>
              <a:rPr lang="en-US" dirty="0">
                <a:solidFill>
                  <a:schemeClr val="accent1">
                    <a:lumMod val="75000"/>
                  </a:schemeClr>
                </a:solidFill>
                <a:latin typeface="Aptos Display" panose="020B0004020202020204" pitchFamily="34" charset="0"/>
                <a:ea typeface="Brygada 1918 Semi Bold" pitchFamily="34" charset="-122"/>
                <a:cs typeface="Times New Roman" panose="02020603050405020304" pitchFamily="18" charset="0"/>
              </a:rPr>
              <a:t>các luật kết hợp quan trọng, nhằm rút ra những nhận định có giá trị về hành vi tiêu dùng của khách hàng, hỗ trợ việc ra quyết định trong kinh doanh, đặc biệt trong lĩnh vực thương mại điện tử và bán lẻ.</a:t>
            </a:r>
            <a:endParaRPr lang="en-US" dirty="0">
              <a:solidFill>
                <a:schemeClr val="accent1">
                  <a:lumMod val="75000"/>
                </a:schemeClr>
              </a:solidFill>
              <a:latin typeface="Aptos Display" panose="020B0004020202020204" pitchFamily="34" charset="0"/>
              <a:cs typeface="Times New Roman" panose="02020603050405020304" pitchFamily="18" charset="0"/>
            </a:endParaRPr>
          </a:p>
        </p:txBody>
      </p:sp>
      <p:sp>
        <p:nvSpPr>
          <p:cNvPr id="14" name="Hộp Văn bản 13">
            <a:extLst>
              <a:ext uri="{FF2B5EF4-FFF2-40B4-BE49-F238E27FC236}">
                <a16:creationId xmlns:a16="http://schemas.microsoft.com/office/drawing/2014/main" id="{588928BC-42F9-07A7-4432-674895910664}"/>
              </a:ext>
            </a:extLst>
          </p:cNvPr>
          <p:cNvSpPr txBox="1"/>
          <p:nvPr/>
        </p:nvSpPr>
        <p:spPr>
          <a:xfrm>
            <a:off x="1855156" y="2059195"/>
            <a:ext cx="9723573" cy="646331"/>
          </a:xfrm>
          <a:prstGeom prst="rect">
            <a:avLst/>
          </a:prstGeom>
          <a:noFill/>
        </p:spPr>
        <p:txBody>
          <a:bodyPr wrap="square" rtlCol="0">
            <a:spAutoFit/>
          </a:bodyPr>
          <a:lstStyle/>
          <a:p>
            <a:r>
              <a:rPr lang="vi-VN" b="1" dirty="0">
                <a:solidFill>
                  <a:schemeClr val="accent1">
                    <a:lumMod val="75000"/>
                  </a:schemeClr>
                </a:solidFill>
                <a:latin typeface="Aptos Display" panose="020B0004020202020204" pitchFamily="34" charset="0"/>
                <a:cs typeface="Times New Roman" panose="02020603050405020304" pitchFamily="18" charset="0"/>
              </a:rPr>
              <a:t>Hiểu rõ lý thuyết và cơ chế hoạt động</a:t>
            </a:r>
            <a:r>
              <a:rPr lang="vi-VN" dirty="0">
                <a:solidFill>
                  <a:schemeClr val="accent1">
                    <a:lumMod val="75000"/>
                  </a:schemeClr>
                </a:solidFill>
                <a:latin typeface="Aptos Display" panose="020B0004020202020204" pitchFamily="34" charset="0"/>
                <a:cs typeface="Times New Roman" panose="02020603050405020304" pitchFamily="18" charset="0"/>
              </a:rPr>
              <a:t> của hai thuật toán khai phá luật kết hợp </a:t>
            </a:r>
            <a:r>
              <a:rPr lang="vi-VN" dirty="0" err="1">
                <a:solidFill>
                  <a:schemeClr val="accent1">
                    <a:lumMod val="75000"/>
                  </a:schemeClr>
                </a:solidFill>
                <a:latin typeface="Aptos Display" panose="020B0004020202020204" pitchFamily="34" charset="0"/>
                <a:cs typeface="Times New Roman" panose="02020603050405020304" pitchFamily="18" charset="0"/>
              </a:rPr>
              <a:t>Apriori</a:t>
            </a:r>
            <a:r>
              <a:rPr lang="vi-VN" dirty="0">
                <a:solidFill>
                  <a:schemeClr val="accent1">
                    <a:lumMod val="75000"/>
                  </a:schemeClr>
                </a:solidFill>
                <a:latin typeface="Aptos Display" panose="020B0004020202020204" pitchFamily="34" charset="0"/>
                <a:cs typeface="Times New Roman" panose="02020603050405020304" pitchFamily="18" charset="0"/>
              </a:rPr>
              <a:t> và FP-</a:t>
            </a:r>
            <a:r>
              <a:rPr lang="vi-VN" dirty="0" err="1">
                <a:solidFill>
                  <a:schemeClr val="accent1">
                    <a:lumMod val="75000"/>
                  </a:schemeClr>
                </a:solidFill>
                <a:latin typeface="Aptos Display" panose="020B0004020202020204" pitchFamily="34" charset="0"/>
                <a:cs typeface="Times New Roman" panose="02020603050405020304" pitchFamily="18" charset="0"/>
              </a:rPr>
              <a:t>Growth</a:t>
            </a:r>
            <a:r>
              <a:rPr lang="vi-VN" dirty="0">
                <a:solidFill>
                  <a:schemeClr val="accent1">
                    <a:lumMod val="75000"/>
                  </a:schemeClr>
                </a:solidFill>
                <a:latin typeface="Aptos Display" panose="020B0004020202020204" pitchFamily="34" charset="0"/>
                <a:cs typeface="Times New Roman" panose="02020603050405020304" pitchFamily="18" charset="0"/>
              </a:rPr>
              <a:t>, từ đó nắm bắt được cách thức phát hiện các tập mục thường xuyên và xây dựng luật kết hợp có ý nghĩa</a:t>
            </a:r>
            <a:endParaRPr lang="en-US" dirty="0">
              <a:solidFill>
                <a:schemeClr val="accent1">
                  <a:lumMod val="75000"/>
                </a:schemeClr>
              </a:solidFill>
              <a:latin typeface="Aptos Display" panose="020B0004020202020204" pitchFamily="34" charset="0"/>
              <a:cs typeface="Times New Roman" panose="02020603050405020304" pitchFamily="18" charset="0"/>
            </a:endParaRPr>
          </a:p>
        </p:txBody>
      </p:sp>
      <p:sp>
        <p:nvSpPr>
          <p:cNvPr id="16" name="Hộp Văn bản 15">
            <a:extLst>
              <a:ext uri="{FF2B5EF4-FFF2-40B4-BE49-F238E27FC236}">
                <a16:creationId xmlns:a16="http://schemas.microsoft.com/office/drawing/2014/main" id="{BC27735F-3E98-3AE5-AF39-FDB6D585E93E}"/>
              </a:ext>
            </a:extLst>
          </p:cNvPr>
          <p:cNvSpPr txBox="1"/>
          <p:nvPr/>
        </p:nvSpPr>
        <p:spPr>
          <a:xfrm>
            <a:off x="1790025" y="3101281"/>
            <a:ext cx="9723572" cy="646331"/>
          </a:xfrm>
          <a:prstGeom prst="rect">
            <a:avLst/>
          </a:prstGeom>
          <a:noFill/>
        </p:spPr>
        <p:txBody>
          <a:bodyPr wrap="square" rtlCol="0">
            <a:spAutoFit/>
          </a:bodyPr>
          <a:lstStyle/>
          <a:p>
            <a:r>
              <a:rPr lang="vi-VN" b="1" dirty="0">
                <a:solidFill>
                  <a:schemeClr val="accent1">
                    <a:lumMod val="75000"/>
                  </a:schemeClr>
                </a:solidFill>
                <a:latin typeface="Aptos Display" panose="020B0004020202020204" pitchFamily="34" charset="0"/>
                <a:cs typeface="Times New Roman" panose="02020603050405020304" pitchFamily="18" charset="0"/>
              </a:rPr>
              <a:t>Áp dụng thực tiễn các thuật toán đã nghiên cứu</a:t>
            </a:r>
            <a:r>
              <a:rPr lang="vi-VN" dirty="0">
                <a:solidFill>
                  <a:schemeClr val="accent1">
                    <a:lumMod val="75000"/>
                  </a:schemeClr>
                </a:solidFill>
                <a:latin typeface="Aptos Display" panose="020B0004020202020204" pitchFamily="34" charset="0"/>
                <a:cs typeface="Times New Roman" panose="02020603050405020304" pitchFamily="18" charset="0"/>
              </a:rPr>
              <a:t> để khai phá luật kết hợp trên bộ dữ liệu </a:t>
            </a:r>
            <a:r>
              <a:rPr lang="vi-VN" dirty="0" err="1">
                <a:solidFill>
                  <a:schemeClr val="accent1">
                    <a:lumMod val="75000"/>
                  </a:schemeClr>
                </a:solidFill>
                <a:latin typeface="Aptos Display" panose="020B0004020202020204" pitchFamily="34" charset="0"/>
                <a:cs typeface="Times New Roman" panose="02020603050405020304" pitchFamily="18" charset="0"/>
              </a:rPr>
              <a:t>Online</a:t>
            </a:r>
            <a:r>
              <a:rPr lang="vi-VN" dirty="0">
                <a:solidFill>
                  <a:schemeClr val="accent1">
                    <a:lumMod val="75000"/>
                  </a:schemeClr>
                </a:solidFill>
                <a:latin typeface="Aptos Display" panose="020B0004020202020204" pitchFamily="34" charset="0"/>
                <a:cs typeface="Times New Roman" panose="02020603050405020304" pitchFamily="18" charset="0"/>
              </a:rPr>
              <a:t> </a:t>
            </a:r>
            <a:r>
              <a:rPr lang="vi-VN" dirty="0" err="1">
                <a:solidFill>
                  <a:schemeClr val="accent1">
                    <a:lumMod val="75000"/>
                  </a:schemeClr>
                </a:solidFill>
                <a:latin typeface="Aptos Display" panose="020B0004020202020204" pitchFamily="34" charset="0"/>
                <a:cs typeface="Times New Roman" panose="02020603050405020304" pitchFamily="18" charset="0"/>
              </a:rPr>
              <a:t>Retail</a:t>
            </a:r>
            <a:r>
              <a:rPr lang="vi-VN" dirty="0">
                <a:solidFill>
                  <a:schemeClr val="accent1">
                    <a:lumMod val="75000"/>
                  </a:schemeClr>
                </a:solidFill>
                <a:latin typeface="Aptos Display" panose="020B0004020202020204" pitchFamily="34" charset="0"/>
                <a:cs typeface="Times New Roman" panose="02020603050405020304" pitchFamily="18" charset="0"/>
              </a:rPr>
              <a:t>, với mục tiêu phát hiện những mối quan hệ tiềm ẩn giữa các sản phẩm thường được mua cùng nhau</a:t>
            </a:r>
            <a:endParaRPr lang="en-US" dirty="0">
              <a:solidFill>
                <a:schemeClr val="accent1">
                  <a:lumMod val="75000"/>
                </a:schemeClr>
              </a:solidFill>
              <a:latin typeface="Aptos Display" panose="020B0004020202020204" pitchFamily="34" charset="0"/>
              <a:cs typeface="Times New Roman" panose="02020603050405020304" pitchFamily="18" charset="0"/>
            </a:endParaRPr>
          </a:p>
        </p:txBody>
      </p:sp>
      <p:sp>
        <p:nvSpPr>
          <p:cNvPr id="17" name="Hộp Văn bản 16">
            <a:extLst>
              <a:ext uri="{FF2B5EF4-FFF2-40B4-BE49-F238E27FC236}">
                <a16:creationId xmlns:a16="http://schemas.microsoft.com/office/drawing/2014/main" id="{C7D9859A-A31D-3CE4-3200-9EB07D1EE73B}"/>
              </a:ext>
            </a:extLst>
          </p:cNvPr>
          <p:cNvSpPr txBox="1"/>
          <p:nvPr/>
        </p:nvSpPr>
        <p:spPr>
          <a:xfrm>
            <a:off x="1790025" y="4153242"/>
            <a:ext cx="9723572" cy="646331"/>
          </a:xfrm>
          <a:prstGeom prst="rect">
            <a:avLst/>
          </a:prstGeom>
          <a:noFill/>
        </p:spPr>
        <p:txBody>
          <a:bodyPr wrap="square" rtlCol="0">
            <a:spAutoFit/>
          </a:bodyPr>
          <a:lstStyle/>
          <a:p>
            <a:r>
              <a:rPr lang="vi-VN" b="1" dirty="0">
                <a:solidFill>
                  <a:schemeClr val="accent1">
                    <a:lumMod val="75000"/>
                  </a:schemeClr>
                </a:solidFill>
                <a:latin typeface="Aptos Display" panose="020B0004020202020204" pitchFamily="34" charset="0"/>
                <a:cs typeface="Times New Roman" panose="02020603050405020304" pitchFamily="18" charset="0"/>
              </a:rPr>
              <a:t>So sánh hiệu quả giữa hai thuật toán</a:t>
            </a:r>
            <a:r>
              <a:rPr lang="vi-VN" dirty="0">
                <a:solidFill>
                  <a:schemeClr val="accent1">
                    <a:lumMod val="75000"/>
                  </a:schemeClr>
                </a:solidFill>
                <a:latin typeface="Aptos Display" panose="020B0004020202020204" pitchFamily="34" charset="0"/>
                <a:cs typeface="Times New Roman" panose="02020603050405020304" pitchFamily="18" charset="0"/>
              </a:rPr>
              <a:t> dựa trên các tiêu chí như: số lượng luật khai thác được, thời gian xử lý và mức độ hữu ích/thực tiễn của các luật được sinh ra.</a:t>
            </a:r>
            <a:endParaRPr lang="en-US" dirty="0">
              <a:solidFill>
                <a:schemeClr val="accent1">
                  <a:lumMod val="75000"/>
                </a:schemeClr>
              </a:solidFill>
              <a:latin typeface="Aptos Display" panose="020B0004020202020204" pitchFamily="34"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11765"/>
            <a:ext cx="12203460" cy="6869765"/>
          </a:xfrm>
          <a:prstGeom prst="rect">
            <a:avLst/>
          </a:prstGeom>
          <a:gradFill>
            <a:gsLst>
              <a:gs pos="0">
                <a:schemeClr val="accent1"/>
              </a:gs>
              <a:gs pos="100000">
                <a:schemeClr val="accent1">
                  <a:lumMod val="20000"/>
                  <a:lumOff val="80000"/>
                </a:schemeClr>
              </a:gs>
            </a:gsLst>
            <a:lin ang="156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11630" y="554397"/>
            <a:ext cx="11168739" cy="5822205"/>
          </a:xfrm>
          <a:prstGeom prst="roundRect">
            <a:avLst>
              <a:gd name="adj" fmla="val 0"/>
            </a:avLst>
          </a:prstGeom>
          <a:gradFill>
            <a:gsLst>
              <a:gs pos="0">
                <a:schemeClr val="accent1">
                  <a:lumMod val="20000"/>
                  <a:lumOff val="80000"/>
                </a:schemeClr>
              </a:gs>
              <a:gs pos="51000">
                <a:schemeClr val="bg1"/>
              </a:gs>
              <a:gs pos="100000">
                <a:schemeClr val="bg1">
                  <a:alpha val="47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24193" y="5209097"/>
            <a:ext cx="3676954" cy="405028"/>
          </a:xfrm>
          <a:prstGeom prst="roundRect">
            <a:avLst>
              <a:gd name="adj" fmla="val 50000"/>
            </a:avLst>
          </a:prstGeom>
          <a:gradFill>
            <a:gsLst>
              <a:gs pos="11000">
                <a:schemeClr val="accent1">
                  <a:lumMod val="75000"/>
                  <a:alpha val="0"/>
                </a:schemeClr>
              </a:gs>
              <a:gs pos="100000">
                <a:schemeClr val="accent1">
                  <a:lumMod val="60000"/>
                  <a:lumOff val="40000"/>
                </a:schemeClr>
              </a:gs>
            </a:gsLst>
            <a:lin ang="7800000" scaled="0"/>
          </a:grad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948273" y="5232663"/>
            <a:ext cx="2399502" cy="357896"/>
          </a:xfrm>
          <a:prstGeom prst="rect">
            <a:avLst/>
          </a:prstGeom>
          <a:noFill/>
          <a:ln>
            <a:noFill/>
          </a:ln>
        </p:spPr>
        <p:txBody>
          <a:bodyPr vert="horz" wrap="square" lIns="91440" tIns="45720" rIns="91440" bIns="45720" rtlCol="0" anchor="t"/>
          <a:lstStyle/>
          <a:p>
            <a:pPr algn="l">
              <a:lnSpc>
                <a:spcPct val="110000"/>
              </a:lnSpc>
            </a:pPr>
            <a:r>
              <a:rPr kumimoji="1" lang="en-US" altLang="zh-CN" sz="1800">
                <a:ln w="12700">
                  <a:noFill/>
                </a:ln>
                <a:solidFill>
                  <a:srgbClr val="0F6FC6">
                    <a:alpha val="100000"/>
                  </a:srgbClr>
                </a:solidFill>
                <a:latin typeface="Source Han Sans"/>
                <a:ea typeface="Source Han Sans"/>
                <a:cs typeface="Source Han Sans"/>
              </a:rPr>
              <a:t>Powerpoint design</a:t>
            </a:r>
            <a:endParaRPr kumimoji="1" lang="zh-CN" altLang="en-US"/>
          </a:p>
        </p:txBody>
      </p:sp>
      <p:cxnSp>
        <p:nvCxnSpPr>
          <p:cNvPr id="6" name="标题 1"/>
          <p:cNvCxnSpPr/>
          <p:nvPr/>
        </p:nvCxnSpPr>
        <p:spPr>
          <a:xfrm>
            <a:off x="3258346" y="5411611"/>
            <a:ext cx="1118074" cy="0"/>
          </a:xfrm>
          <a:prstGeom prst="straightConnector1">
            <a:avLst/>
          </a:prstGeom>
          <a:noFill/>
          <a:ln w="19050" cap="sq">
            <a:solidFill>
              <a:schemeClr val="accent1">
                <a:lumMod val="40000"/>
                <a:lumOff val="60000"/>
              </a:schemeClr>
            </a:solidFill>
            <a:prstDash val="solid"/>
            <a:miter/>
            <a:tailEnd type="triangle"/>
          </a:ln>
        </p:spPr>
      </p:cxnSp>
      <p:cxnSp>
        <p:nvCxnSpPr>
          <p:cNvPr id="7" name="标题 1"/>
          <p:cNvCxnSpPr/>
          <p:nvPr/>
        </p:nvCxnSpPr>
        <p:spPr>
          <a:xfrm>
            <a:off x="3258346" y="1318174"/>
            <a:ext cx="3835459" cy="0"/>
          </a:xfrm>
          <a:prstGeom prst="straightConnector1">
            <a:avLst/>
          </a:prstGeom>
          <a:noFill/>
          <a:ln w="19050" cap="sq">
            <a:solidFill>
              <a:schemeClr val="accent1"/>
            </a:solidFill>
            <a:prstDash val="solid"/>
            <a:miter/>
            <a:tailEnd type="triangle"/>
          </a:ln>
        </p:spPr>
      </p:cxnSp>
      <p:sp>
        <p:nvSpPr>
          <p:cNvPr id="8" name="标题 1"/>
          <p:cNvSpPr txBox="1"/>
          <p:nvPr/>
        </p:nvSpPr>
        <p:spPr>
          <a:xfrm rot="5400000">
            <a:off x="1477243" y="47690"/>
            <a:ext cx="609742" cy="2540968"/>
          </a:xfrm>
          <a:prstGeom prst="round2SameRect">
            <a:avLst>
              <a:gd name="adj1" fmla="val 50000"/>
              <a:gd name="adj2" fmla="val 0"/>
            </a:avLst>
          </a:prstGeom>
          <a:gradFill>
            <a:gsLst>
              <a:gs pos="0">
                <a:schemeClr val="accent1"/>
              </a:gs>
              <a:gs pos="100000">
                <a:schemeClr val="accent1">
                  <a:lumMod val="20000"/>
                  <a:lumOff val="80000"/>
                </a:schemeClr>
              </a:gs>
            </a:gsLst>
            <a:lin ang="156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flipH="1">
            <a:off x="979201" y="6032352"/>
            <a:ext cx="773400" cy="261248"/>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16200000">
            <a:off x="6689606" y="1385836"/>
            <a:ext cx="5822204" cy="4159322"/>
          </a:xfrm>
          <a:prstGeom prst="round2SameRect">
            <a:avLst>
              <a:gd name="adj1" fmla="val 50000"/>
              <a:gd name="adj2" fmla="val 0"/>
            </a:avLst>
          </a:prstGeom>
          <a:gradFill>
            <a:gsLst>
              <a:gs pos="31000">
                <a:schemeClr val="accent1">
                  <a:lumMod val="60000"/>
                  <a:lumOff val="40000"/>
                </a:schemeClr>
              </a:gs>
              <a:gs pos="99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973681" y="1279171"/>
            <a:ext cx="4468570" cy="4468570"/>
          </a:xfrm>
          <a:prstGeom prst="ellipse">
            <a:avLst/>
          </a:prstGeom>
          <a:solidFill>
            <a:schemeClr val="bg1"/>
          </a:solidFill>
          <a:ln w="254000" cap="sq">
            <a:gradFill>
              <a:gsLst>
                <a:gs pos="0">
                  <a:schemeClr val="accent1">
                    <a:lumMod val="20000"/>
                    <a:lumOff val="80000"/>
                  </a:schemeClr>
                </a:gs>
                <a:gs pos="41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pic>
        <p:nvPicPr>
          <p:cNvPr id="13" name="Hình ảnh 12"/>
          <p:cNvPicPr>
            <a:picLocks noChangeAspect="1"/>
          </p:cNvPicPr>
          <p:nvPr/>
        </p:nvPicPr>
        <p:blipFill>
          <a:blip r:embed="rId2">
            <a:alphaModFix/>
          </a:blip>
          <a:srcRect l="13244" r="9559"/>
          <a:stretch>
            <a:fillRect/>
          </a:stretch>
        </p:blipFill>
        <p:spPr>
          <a:xfrm>
            <a:off x="7083873" y="2261976"/>
            <a:ext cx="4218519" cy="3062559"/>
          </a:xfrm>
          <a:custGeom>
            <a:avLst/>
            <a:gdLst>
              <a:gd name="connsiteX0" fmla="*/ 600927 w 6000112"/>
              <a:gd name="connsiteY0" fmla="*/ 0 h 4355960"/>
              <a:gd name="connsiteX1" fmla="*/ 5399186 w 6000112"/>
              <a:gd name="connsiteY1" fmla="*/ 0 h 4355960"/>
              <a:gd name="connsiteX2" fmla="*/ 5487750 w 6000112"/>
              <a:gd name="connsiteY2" fmla="*/ 118435 h 4355960"/>
              <a:gd name="connsiteX3" fmla="*/ 6000112 w 6000112"/>
              <a:gd name="connsiteY3" fmla="*/ 1795795 h 4355960"/>
              <a:gd name="connsiteX4" fmla="*/ 4677416 w 6000112"/>
              <a:gd name="connsiteY4" fmla="*/ 4283489 h 4355960"/>
              <a:gd name="connsiteX5" fmla="*/ 4558124 w 6000112"/>
              <a:gd name="connsiteY5" fmla="*/ 4355960 h 4355960"/>
              <a:gd name="connsiteX6" fmla="*/ 1441988 w 6000112"/>
              <a:gd name="connsiteY6" fmla="*/ 4355960 h 4355960"/>
              <a:gd name="connsiteX7" fmla="*/ 1322696 w 6000112"/>
              <a:gd name="connsiteY7" fmla="*/ 4283489 h 4355960"/>
              <a:gd name="connsiteX8" fmla="*/ 0 w 6000112"/>
              <a:gd name="connsiteY8" fmla="*/ 1795795 h 4355960"/>
              <a:gd name="connsiteX9" fmla="*/ 512363 w 6000112"/>
              <a:gd name="connsiteY9" fmla="*/ 118435 h 4355960"/>
            </a:gdLst>
            <a:ahLst/>
            <a:cxnLst/>
            <a:rect l="l" t="t" r="r" b="b"/>
            <a:pathLst>
              <a:path w="6000112" h="4355960">
                <a:moveTo>
                  <a:pt x="600927" y="0"/>
                </a:moveTo>
                <a:lnTo>
                  <a:pt x="5399186" y="0"/>
                </a:lnTo>
                <a:lnTo>
                  <a:pt x="5487750" y="118435"/>
                </a:lnTo>
                <a:cubicBezTo>
                  <a:pt x="5811229" y="597247"/>
                  <a:pt x="6000112" y="1174463"/>
                  <a:pt x="6000112" y="1795795"/>
                </a:cubicBezTo>
                <a:cubicBezTo>
                  <a:pt x="6000112" y="2831348"/>
                  <a:pt x="5475436" y="3744357"/>
                  <a:pt x="4677416" y="4283489"/>
                </a:cubicBezTo>
                <a:lnTo>
                  <a:pt x="4558124" y="4355960"/>
                </a:lnTo>
                <a:lnTo>
                  <a:pt x="1441988" y="4355960"/>
                </a:lnTo>
                <a:lnTo>
                  <a:pt x="1322696" y="4283489"/>
                </a:lnTo>
                <a:cubicBezTo>
                  <a:pt x="524676" y="3744357"/>
                  <a:pt x="0" y="2831348"/>
                  <a:pt x="0" y="1795795"/>
                </a:cubicBezTo>
                <a:cubicBezTo>
                  <a:pt x="0" y="1174463"/>
                  <a:pt x="188884" y="597247"/>
                  <a:pt x="512363" y="118435"/>
                </a:cubicBezTo>
                <a:close/>
              </a:path>
            </a:pathLst>
          </a:custGeom>
          <a:noFill/>
          <a:ln>
            <a:noFill/>
          </a:ln>
        </p:spPr>
      </p:pic>
      <p:sp>
        <p:nvSpPr>
          <p:cNvPr id="14" name="标题 1"/>
          <p:cNvSpPr txBox="1"/>
          <p:nvPr/>
        </p:nvSpPr>
        <p:spPr>
          <a:xfrm rot="5400000">
            <a:off x="-3140287" y="3151335"/>
            <a:ext cx="6857065" cy="554394"/>
          </a:xfrm>
          <a:prstGeom prst="round2SameRect">
            <a:avLst>
              <a:gd name="adj1" fmla="val 50000"/>
              <a:gd name="adj2"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00484" y="3247743"/>
            <a:ext cx="5320916" cy="1682032"/>
          </a:xfrm>
          <a:prstGeom prst="rect">
            <a:avLst/>
          </a:prstGeom>
          <a:noFill/>
          <a:ln cap="sq">
            <a:noFill/>
          </a:ln>
        </p:spPr>
        <p:txBody>
          <a:bodyPr vert="horz" wrap="square" lIns="0" tIns="0" rIns="0" bIns="0" rtlCol="0" anchor="t"/>
          <a:lstStyle/>
          <a:p>
            <a:pPr algn="l">
              <a:lnSpc>
                <a:spcPct val="130000"/>
              </a:lnSpc>
            </a:pPr>
            <a:r>
              <a:rPr kumimoji="1" lang="en-US" altLang="zh-CN" sz="4000" dirty="0" err="1">
                <a:ln w="12700">
                  <a:noFill/>
                </a:ln>
                <a:solidFill>
                  <a:srgbClr val="000000">
                    <a:alpha val="100000"/>
                  </a:srgbClr>
                </a:solidFill>
                <a:latin typeface="Source Han Sans CN Bold"/>
                <a:ea typeface="Source Han Sans CN Bold"/>
                <a:cs typeface="Source Han Sans CN Bold"/>
              </a:rPr>
              <a:t>Thuật</a:t>
            </a:r>
            <a:r>
              <a:rPr kumimoji="1" lang="en-US" altLang="zh-CN" sz="4000" dirty="0">
                <a:ln w="12700">
                  <a:noFill/>
                </a:ln>
                <a:solidFill>
                  <a:srgbClr val="000000">
                    <a:alpha val="100000"/>
                  </a:srgbClr>
                </a:solidFill>
                <a:latin typeface="Source Han Sans CN Bold"/>
                <a:ea typeface="Source Han Sans CN Bold"/>
                <a:cs typeface="Source Han Sans CN Bold"/>
              </a:rPr>
              <a:t> </a:t>
            </a:r>
            <a:r>
              <a:rPr kumimoji="1" lang="en-US" altLang="zh-CN" sz="4000" dirty="0" err="1">
                <a:ln w="12700">
                  <a:noFill/>
                </a:ln>
                <a:solidFill>
                  <a:srgbClr val="000000">
                    <a:alpha val="100000"/>
                  </a:srgbClr>
                </a:solidFill>
                <a:latin typeface="Source Han Sans CN Bold"/>
                <a:ea typeface="Source Han Sans CN Bold"/>
                <a:cs typeface="Source Han Sans CN Bold"/>
              </a:rPr>
              <a:t>toán</a:t>
            </a:r>
            <a:r>
              <a:rPr kumimoji="1" lang="en-US" altLang="zh-CN" sz="4000" dirty="0">
                <a:ln w="12700">
                  <a:noFill/>
                </a:ln>
                <a:solidFill>
                  <a:srgbClr val="000000">
                    <a:alpha val="100000"/>
                  </a:srgbClr>
                </a:solidFill>
                <a:latin typeface="Source Han Sans CN Bold"/>
                <a:ea typeface="Source Han Sans CN Bold"/>
                <a:cs typeface="Source Han Sans CN Bold"/>
              </a:rPr>
              <a:t> </a:t>
            </a:r>
            <a:r>
              <a:rPr kumimoji="1" lang="en-US" altLang="zh-CN" sz="4000" dirty="0" err="1">
                <a:ln w="12700">
                  <a:noFill/>
                </a:ln>
                <a:solidFill>
                  <a:srgbClr val="000000">
                    <a:alpha val="100000"/>
                  </a:srgbClr>
                </a:solidFill>
                <a:latin typeface="Source Han Sans CN Bold"/>
                <a:ea typeface="Source Han Sans CN Bold"/>
                <a:cs typeface="Source Han Sans CN Bold"/>
              </a:rPr>
              <a:t>Apriori</a:t>
            </a:r>
            <a:endParaRPr kumimoji="1" lang="zh-CN" altLang="en-US" dirty="0"/>
          </a:p>
        </p:txBody>
      </p:sp>
      <p:sp>
        <p:nvSpPr>
          <p:cNvPr id="16" name="标题 1"/>
          <p:cNvSpPr txBox="1"/>
          <p:nvPr/>
        </p:nvSpPr>
        <p:spPr>
          <a:xfrm>
            <a:off x="775084" y="2294204"/>
            <a:ext cx="2895216" cy="949640"/>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6500" dirty="0">
                <a:ln w="12700">
                  <a:noFill/>
                </a:ln>
                <a:solidFill>
                  <a:srgbClr val="0F6FC6">
                    <a:alpha val="100000"/>
                  </a:srgbClr>
                </a:solidFill>
                <a:latin typeface="Source Han Sans CN Bold"/>
                <a:ea typeface="Source Han Sans CN Bold"/>
                <a:cs typeface="Source Han Sans CN Bold"/>
              </a:rPr>
              <a:t>PART-</a:t>
            </a:r>
            <a:endParaRPr kumimoji="1" lang="zh-CN" altLang="en-US" dirty="0"/>
          </a:p>
        </p:txBody>
      </p:sp>
      <p:sp>
        <p:nvSpPr>
          <p:cNvPr id="17" name="标题 1"/>
          <p:cNvSpPr txBox="1"/>
          <p:nvPr/>
        </p:nvSpPr>
        <p:spPr>
          <a:xfrm>
            <a:off x="3292202" y="1386464"/>
            <a:ext cx="2001693" cy="1861279"/>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6500" dirty="0">
                <a:ln w="12700">
                  <a:noFill/>
                </a:ln>
                <a:solidFill>
                  <a:srgbClr val="0F6FC6">
                    <a:alpha val="100000"/>
                  </a:srgbClr>
                </a:solidFill>
                <a:latin typeface="Source Han Sans CN Bold"/>
                <a:ea typeface="Source Han Sans CN Bold"/>
                <a:cs typeface="Source Han Sans CN Bold"/>
              </a:rPr>
              <a:t>03</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8002" y="0"/>
            <a:ext cx="12192000" cy="6858000"/>
          </a:xfrm>
          <a:prstGeom prst="rect">
            <a:avLst/>
          </a:prstGeom>
          <a:gradFill>
            <a:gsLst>
              <a:gs pos="0">
                <a:schemeClr val="accent1">
                  <a:lumMod val="20000"/>
                  <a:lumOff val="80000"/>
                </a:schemeClr>
              </a:gs>
              <a:gs pos="45000">
                <a:schemeClr val="bg1">
                  <a:alpha val="0"/>
                </a:schemeClr>
              </a:gs>
              <a:gs pos="100000">
                <a:schemeClr val="accent1">
                  <a:lumMod val="20000"/>
                  <a:lumOff val="80000"/>
                </a:schemeClr>
              </a:gs>
            </a:gsLst>
            <a:lin ang="27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latin typeface="Times New Roman" panose="02020603050405020304" pitchFamily="18" charset="0"/>
              <a:cs typeface="Times New Roman" panose="02020603050405020304" pitchFamily="18" charset="0"/>
            </a:endParaRPr>
          </a:p>
        </p:txBody>
      </p:sp>
      <p:sp>
        <p:nvSpPr>
          <p:cNvPr id="3" name="标题 1"/>
          <p:cNvSpPr txBox="1"/>
          <p:nvPr/>
        </p:nvSpPr>
        <p:spPr>
          <a:xfrm>
            <a:off x="-18002" y="6541477"/>
            <a:ext cx="12210001" cy="160835"/>
          </a:xfrm>
          <a:prstGeom prst="roundRect">
            <a:avLst>
              <a:gd name="adj" fmla="val 0"/>
            </a:avLst>
          </a:prstGeom>
          <a:gradFill>
            <a:gsLst>
              <a:gs pos="0">
                <a:schemeClr val="accent1">
                  <a:lumMod val="40000"/>
                  <a:lumOff val="60000"/>
                  <a:alpha val="45000"/>
                </a:schemeClr>
              </a:gs>
              <a:gs pos="100000">
                <a:schemeClr val="bg1">
                  <a:alpha val="0"/>
                </a:schemeClr>
              </a:gs>
            </a:gsLst>
            <a:lin ang="5400000" scaled="0"/>
          </a:gradFill>
          <a:ln w="254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pitchFamily="18" charset="0"/>
              <a:cs typeface="Times New Roman" panose="02020603050405020304" pitchFamily="18" charset="0"/>
            </a:endParaRPr>
          </a:p>
        </p:txBody>
      </p:sp>
      <p:sp>
        <p:nvSpPr>
          <p:cNvPr id="4" name="标题 1"/>
          <p:cNvSpPr txBox="1"/>
          <p:nvPr/>
        </p:nvSpPr>
        <p:spPr>
          <a:xfrm>
            <a:off x="-18002" y="6697165"/>
            <a:ext cx="12210001" cy="160835"/>
          </a:xfrm>
          <a:prstGeom prst="roundRect">
            <a:avLst>
              <a:gd name="adj" fmla="val 0"/>
            </a:avLst>
          </a:prstGeom>
          <a:gradFill>
            <a:gsLst>
              <a:gs pos="0">
                <a:schemeClr val="accent1">
                  <a:lumMod val="40000"/>
                  <a:lumOff val="60000"/>
                  <a:alpha val="45000"/>
                </a:schemeClr>
              </a:gs>
              <a:gs pos="100000">
                <a:schemeClr val="bg1">
                  <a:alpha val="0"/>
                </a:schemeClr>
              </a:gs>
            </a:gsLst>
            <a:lin ang="5400000" scaled="0"/>
          </a:gradFill>
          <a:ln w="25400" cap="sq">
            <a:noFill/>
            <a:miter/>
          </a:ln>
        </p:spPr>
        <p:txBody>
          <a:bodyPr vert="horz" wrap="square" lIns="91440" tIns="45720" rIns="91440" bIns="45720" rtlCol="0" anchor="ctr"/>
          <a:lstStyle/>
          <a:p>
            <a:pPr algn="ctr">
              <a:lnSpc>
                <a:spcPct val="110000"/>
              </a:lnSpc>
            </a:pPr>
            <a:endParaRPr kumimoji="1" lang="zh-CN" altLang="en-US">
              <a:latin typeface="Times New Roman" panose="02020603050405020304" pitchFamily="18" charset="0"/>
              <a:cs typeface="Times New Roman" panose="02020603050405020304" pitchFamily="18" charset="0"/>
            </a:endParaRPr>
          </a:p>
        </p:txBody>
      </p:sp>
      <p:sp>
        <p:nvSpPr>
          <p:cNvPr id="7" name="标题 1"/>
          <p:cNvSpPr txBox="1"/>
          <p:nvPr/>
        </p:nvSpPr>
        <p:spPr>
          <a:xfrm>
            <a:off x="2354427" y="2595980"/>
            <a:ext cx="464926" cy="44992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latin typeface="Times New Roman" panose="02020603050405020304" pitchFamily="18" charset="0"/>
              <a:cs typeface="Times New Roman" panose="02020603050405020304" pitchFamily="18" charset="0"/>
            </a:endParaRPr>
          </a:p>
        </p:txBody>
      </p:sp>
      <p:sp>
        <p:nvSpPr>
          <p:cNvPr id="13" name="标题 1"/>
          <p:cNvSpPr txBox="1"/>
          <p:nvPr/>
        </p:nvSpPr>
        <p:spPr>
          <a:xfrm>
            <a:off x="2354427" y="4235348"/>
            <a:ext cx="464926" cy="46492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latin typeface="Times New Roman" panose="02020603050405020304" pitchFamily="18" charset="0"/>
              <a:cs typeface="Times New Roman" panose="02020603050405020304" pitchFamily="18" charset="0"/>
            </a:endParaRPr>
          </a:p>
        </p:txBody>
      </p:sp>
      <p:sp>
        <p:nvSpPr>
          <p:cNvPr id="17" name="标题 1"/>
          <p:cNvSpPr txBox="1"/>
          <p:nvPr/>
        </p:nvSpPr>
        <p:spPr>
          <a:xfrm>
            <a:off x="18002" y="358708"/>
            <a:ext cx="11158220" cy="432000"/>
          </a:xfrm>
          <a:prstGeom prst="rect">
            <a:avLst/>
          </a:prstGeom>
          <a:noFill/>
          <a:ln>
            <a:noFill/>
          </a:ln>
        </p:spPr>
        <p:txBody>
          <a:bodyPr vert="horz" wrap="square" lIns="0" tIns="0" rIns="0" bIns="0" rtlCol="0" anchor="ctr"/>
          <a:lstStyle/>
          <a:p>
            <a:pPr algn="l">
              <a:lnSpc>
                <a:spcPct val="120000"/>
              </a:lnSpc>
            </a:pPr>
            <a:r>
              <a:rPr kumimoji="1" lang="en-US" altLang="zh-CN" sz="3200" dirty="0" err="1">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Khái</a:t>
            </a:r>
            <a:r>
              <a:rPr kumimoji="1" lang="en-US" altLang="zh-CN" sz="3200" dirty="0">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 </a:t>
            </a:r>
            <a:r>
              <a:rPr kumimoji="1" lang="en-US" altLang="zh-CN" sz="3200" dirty="0" err="1">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niệm</a:t>
            </a:r>
            <a:r>
              <a:rPr kumimoji="1" lang="en-US" altLang="zh-CN" sz="3200" dirty="0">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 </a:t>
            </a:r>
            <a:r>
              <a:rPr kumimoji="1" lang="en-US" altLang="zh-CN" sz="3200" dirty="0" err="1">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về</a:t>
            </a:r>
            <a:r>
              <a:rPr kumimoji="1" lang="en-US" altLang="zh-CN" sz="3200" dirty="0">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 </a:t>
            </a:r>
            <a:r>
              <a:rPr kumimoji="1" lang="en-US" altLang="zh-CN" sz="3200" dirty="0" err="1">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Thuật</a:t>
            </a:r>
            <a:r>
              <a:rPr kumimoji="1" lang="en-US" altLang="zh-CN" sz="3200" dirty="0">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 </a:t>
            </a:r>
            <a:r>
              <a:rPr kumimoji="1" lang="en-US" altLang="zh-CN" sz="3200" dirty="0" err="1">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toán</a:t>
            </a:r>
            <a:r>
              <a:rPr kumimoji="1" lang="en-US" altLang="zh-CN" sz="3200" dirty="0">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 </a:t>
            </a:r>
            <a:r>
              <a:rPr kumimoji="1" lang="en-US" altLang="zh-CN" sz="3200" dirty="0" err="1">
                <a:ln w="12700">
                  <a:noFill/>
                </a:ln>
                <a:solidFill>
                  <a:srgbClr val="262626">
                    <a:alpha val="100000"/>
                  </a:srgbClr>
                </a:solidFill>
                <a:latin typeface="Times New Roman" panose="02020603050405020304" pitchFamily="18" charset="0"/>
                <a:ea typeface="Source Han Sans CN Bold"/>
                <a:cs typeface="Times New Roman" panose="02020603050405020304" pitchFamily="18" charset="0"/>
              </a:rPr>
              <a:t>Apriori</a:t>
            </a:r>
            <a:endParaRPr kumimoji="1" lang="zh-CN" altLang="en-US" dirty="0">
              <a:latin typeface="Times New Roman" panose="02020603050405020304" pitchFamily="18" charset="0"/>
              <a:cs typeface="Times New Roman" panose="02020603050405020304" pitchFamily="18" charset="0"/>
            </a:endParaRPr>
          </a:p>
        </p:txBody>
      </p:sp>
      <p:cxnSp>
        <p:nvCxnSpPr>
          <p:cNvPr id="18" name="标题 1"/>
          <p:cNvCxnSpPr/>
          <p:nvPr/>
        </p:nvCxnSpPr>
        <p:spPr>
          <a:xfrm>
            <a:off x="317500" y="329335"/>
            <a:ext cx="635000" cy="0"/>
          </a:xfrm>
          <a:prstGeom prst="line">
            <a:avLst/>
          </a:prstGeom>
          <a:noFill/>
          <a:ln w="101600" cap="sq">
            <a:solidFill>
              <a:schemeClr val="accent1"/>
            </a:solidFill>
            <a:miter/>
          </a:ln>
        </p:spPr>
      </p:cxnSp>
      <p:sp>
        <p:nvSpPr>
          <p:cNvPr id="19" name="Hộp Văn bản 18">
            <a:extLst>
              <a:ext uri="{FF2B5EF4-FFF2-40B4-BE49-F238E27FC236}">
                <a16:creationId xmlns:a16="http://schemas.microsoft.com/office/drawing/2014/main" id="{4FB4EE81-10D8-A361-DE03-22968D47B71A}"/>
              </a:ext>
            </a:extLst>
          </p:cNvPr>
          <p:cNvSpPr txBox="1"/>
          <p:nvPr/>
        </p:nvSpPr>
        <p:spPr>
          <a:xfrm>
            <a:off x="3370729" y="779929"/>
            <a:ext cx="184731" cy="369332"/>
          </a:xfrm>
          <a:prstGeom prst="rect">
            <a:avLst/>
          </a:prstGeom>
          <a:noFill/>
        </p:spPr>
        <p:txBody>
          <a:bodyPr wrap="none" rtlCol="0">
            <a:spAutoFit/>
          </a:bodyPr>
          <a:lstStyle/>
          <a:p>
            <a:endParaRPr lang="en-US" dirty="0"/>
          </a:p>
        </p:txBody>
      </p:sp>
      <p:sp>
        <p:nvSpPr>
          <p:cNvPr id="20" name="Hộp Văn bản 19">
            <a:extLst>
              <a:ext uri="{FF2B5EF4-FFF2-40B4-BE49-F238E27FC236}">
                <a16:creationId xmlns:a16="http://schemas.microsoft.com/office/drawing/2014/main" id="{AD50E8AD-9872-FFAE-29B5-C20B7060D8DA}"/>
              </a:ext>
            </a:extLst>
          </p:cNvPr>
          <p:cNvSpPr txBox="1"/>
          <p:nvPr/>
        </p:nvSpPr>
        <p:spPr>
          <a:xfrm>
            <a:off x="8820" y="754777"/>
            <a:ext cx="11994776" cy="1323439"/>
          </a:xfrm>
          <a:prstGeom prst="rect">
            <a:avLst/>
          </a:prstGeom>
          <a:noFill/>
        </p:spPr>
        <p:txBody>
          <a:bodyPr wrap="square" rtlCol="0">
            <a:spAutoFit/>
          </a:bodyPr>
          <a:lstStyle/>
          <a:p>
            <a:r>
              <a:rPr lang="vi-VN" sz="1600" b="1" dirty="0"/>
              <a:t>Khái niệm</a:t>
            </a:r>
          </a:p>
          <a:p>
            <a:r>
              <a:rPr lang="vi-VN" sz="1600" dirty="0">
                <a:effectLst/>
              </a:rPr>
              <a:t>Thuật toán </a:t>
            </a:r>
            <a:r>
              <a:rPr lang="vi-VN" sz="1600" dirty="0" err="1">
                <a:effectLst/>
              </a:rPr>
              <a:t>Apriori</a:t>
            </a:r>
            <a:r>
              <a:rPr lang="vi-VN" sz="1600" dirty="0">
                <a:effectLst/>
              </a:rPr>
              <a:t> là một phương pháp khai phá dữ liệu được giới thiệu bởi R. </a:t>
            </a:r>
            <a:r>
              <a:rPr lang="vi-VN" sz="1600" dirty="0" err="1">
                <a:effectLst/>
              </a:rPr>
              <a:t>Agrawal</a:t>
            </a:r>
            <a:r>
              <a:rPr lang="vi-VN" sz="1600" dirty="0">
                <a:effectLst/>
              </a:rPr>
              <a:t> và R. </a:t>
            </a:r>
            <a:r>
              <a:rPr lang="vi-VN" sz="1600" dirty="0" err="1">
                <a:effectLst/>
              </a:rPr>
              <a:t>Srikant</a:t>
            </a:r>
            <a:r>
              <a:rPr lang="vi-VN" sz="1600" dirty="0">
                <a:effectLst/>
              </a:rPr>
              <a:t> vào năm 1994, chủ yếu được sử dụng để tìm các tập hợp mục phổ biến (</a:t>
            </a:r>
            <a:r>
              <a:rPr lang="vi-VN" sz="1600" dirty="0" err="1">
                <a:effectLst/>
              </a:rPr>
              <a:t>frequent</a:t>
            </a:r>
            <a:r>
              <a:rPr lang="vi-VN" sz="1600" dirty="0">
                <a:effectLst/>
              </a:rPr>
              <a:t> </a:t>
            </a:r>
            <a:r>
              <a:rPr lang="vi-VN" sz="1600" dirty="0" err="1">
                <a:effectLst/>
              </a:rPr>
              <a:t>itemsets</a:t>
            </a:r>
            <a:r>
              <a:rPr lang="vi-VN" sz="1600" dirty="0">
                <a:effectLst/>
              </a:rPr>
              <a:t>) và luật kết hợp (</a:t>
            </a:r>
            <a:r>
              <a:rPr lang="vi-VN" sz="1600" dirty="0" err="1">
                <a:effectLst/>
              </a:rPr>
              <a:t>association</a:t>
            </a:r>
            <a:r>
              <a:rPr lang="vi-VN" sz="1600" dirty="0">
                <a:effectLst/>
              </a:rPr>
              <a:t> </a:t>
            </a:r>
            <a:r>
              <a:rPr lang="vi-VN" sz="1600" dirty="0" err="1">
                <a:effectLst/>
              </a:rPr>
              <a:t>rules</a:t>
            </a:r>
            <a:r>
              <a:rPr lang="vi-VN" sz="1600" dirty="0">
                <a:effectLst/>
              </a:rPr>
              <a:t>) trong cơ sở dữ liệu giao dịch. Nó đặc biệt hữu ích trong các ứng dụng như phân tích giỏ hàng (</a:t>
            </a:r>
            <a:r>
              <a:rPr lang="vi-VN" sz="1600" dirty="0" err="1">
                <a:effectLst/>
              </a:rPr>
              <a:t>market</a:t>
            </a:r>
            <a:r>
              <a:rPr lang="vi-VN" sz="1600" dirty="0">
                <a:effectLst/>
              </a:rPr>
              <a:t> </a:t>
            </a:r>
            <a:r>
              <a:rPr lang="vi-VN" sz="1600" dirty="0" err="1">
                <a:effectLst/>
              </a:rPr>
              <a:t>basket</a:t>
            </a:r>
            <a:r>
              <a:rPr lang="vi-VN" sz="1600" dirty="0">
                <a:effectLst/>
              </a:rPr>
              <a:t> </a:t>
            </a:r>
            <a:r>
              <a:rPr lang="vi-VN" sz="1600" dirty="0" err="1">
                <a:effectLst/>
              </a:rPr>
              <a:t>analysis</a:t>
            </a:r>
            <a:r>
              <a:rPr lang="vi-VN" sz="1600" dirty="0">
                <a:effectLst/>
              </a:rPr>
              <a:t>), ví dụ: tìm ra rằng khách hàng mua "bánh mì" thường mua thêm "bơ".</a:t>
            </a:r>
          </a:p>
        </p:txBody>
      </p:sp>
      <p:sp>
        <p:nvSpPr>
          <p:cNvPr id="21" name="Hộp Văn bản 20">
            <a:extLst>
              <a:ext uri="{FF2B5EF4-FFF2-40B4-BE49-F238E27FC236}">
                <a16:creationId xmlns:a16="http://schemas.microsoft.com/office/drawing/2014/main" id="{A9EE933A-2C22-CA84-DD00-942ED4479551}"/>
              </a:ext>
            </a:extLst>
          </p:cNvPr>
          <p:cNvSpPr txBox="1"/>
          <p:nvPr/>
        </p:nvSpPr>
        <p:spPr>
          <a:xfrm>
            <a:off x="0" y="1953601"/>
            <a:ext cx="12021598" cy="830997"/>
          </a:xfrm>
          <a:prstGeom prst="rect">
            <a:avLst/>
          </a:prstGeom>
          <a:noFill/>
        </p:spPr>
        <p:txBody>
          <a:bodyPr wrap="square" rtlCol="0">
            <a:spAutoFit/>
          </a:bodyPr>
          <a:lstStyle/>
          <a:p>
            <a:r>
              <a:rPr lang="vi-VN" sz="1600" b="1" dirty="0"/>
              <a:t>Tập hợp mục (</a:t>
            </a:r>
            <a:r>
              <a:rPr lang="vi-VN" sz="1600" b="1" dirty="0" err="1"/>
              <a:t>itemset</a:t>
            </a:r>
            <a:r>
              <a:rPr lang="vi-VN" sz="1600" b="1" dirty="0"/>
              <a:t>)</a:t>
            </a:r>
            <a:r>
              <a:rPr lang="vi-VN" sz="1600" dirty="0"/>
              <a:t>: Một tập hợp các mục (</a:t>
            </a:r>
            <a:r>
              <a:rPr lang="vi-VN" sz="1600" dirty="0" err="1"/>
              <a:t>items</a:t>
            </a:r>
            <a:r>
              <a:rPr lang="vi-VN" sz="1600" dirty="0"/>
              <a:t>) xuất hiện cùng nhau trong một giao dịch. Ví dụ: {bánh mì, bơ, sữa}.</a:t>
            </a:r>
          </a:p>
          <a:p>
            <a:r>
              <a:rPr lang="vi-VN" sz="1600" b="1" dirty="0"/>
              <a:t>Luật kết hợp</a:t>
            </a:r>
            <a:r>
              <a:rPr lang="vi-VN" sz="1600" dirty="0"/>
              <a:t>: Một quy tắc dạng "X → Y", trong đó X và Y là các tập hợp mục, biểu thị rằng nếu X xuất hiện, thì Y có khả năng xuất hiện. Ví dụ: {bánh mì, bơ} → {sữa}</a:t>
            </a:r>
          </a:p>
        </p:txBody>
      </p:sp>
      <p:sp>
        <p:nvSpPr>
          <p:cNvPr id="25" name="Hộp Văn bản 24">
            <a:extLst>
              <a:ext uri="{FF2B5EF4-FFF2-40B4-BE49-F238E27FC236}">
                <a16:creationId xmlns:a16="http://schemas.microsoft.com/office/drawing/2014/main" id="{59DBBD2C-707C-8A6B-91BD-CCE3A52A4B23}"/>
              </a:ext>
            </a:extLst>
          </p:cNvPr>
          <p:cNvSpPr txBox="1"/>
          <p:nvPr/>
        </p:nvSpPr>
        <p:spPr>
          <a:xfrm>
            <a:off x="71718" y="3824906"/>
            <a:ext cx="12048564" cy="2872259"/>
          </a:xfrm>
          <a:prstGeom prst="rect">
            <a:avLst/>
          </a:prstGeom>
          <a:noFill/>
        </p:spPr>
        <p:txBody>
          <a:bodyPr wrap="square" rtlCol="0">
            <a:spAutoFit/>
          </a:bodyPr>
          <a:lstStyle/>
          <a:p>
            <a:endParaRPr lang="en-US" dirty="0"/>
          </a:p>
        </p:txBody>
      </p:sp>
      <p:sp>
        <p:nvSpPr>
          <p:cNvPr id="26" name="Hộp Văn bản 25">
            <a:extLst>
              <a:ext uri="{FF2B5EF4-FFF2-40B4-BE49-F238E27FC236}">
                <a16:creationId xmlns:a16="http://schemas.microsoft.com/office/drawing/2014/main" id="{CFD47675-5252-3B2A-A635-FE75CB00358A}"/>
              </a:ext>
            </a:extLst>
          </p:cNvPr>
          <p:cNvSpPr txBox="1"/>
          <p:nvPr/>
        </p:nvSpPr>
        <p:spPr>
          <a:xfrm>
            <a:off x="-18002" y="2705100"/>
            <a:ext cx="12138284" cy="4524315"/>
          </a:xfrm>
          <a:prstGeom prst="rect">
            <a:avLst/>
          </a:prstGeom>
          <a:noFill/>
        </p:spPr>
        <p:txBody>
          <a:bodyPr wrap="square" rtlCol="0">
            <a:spAutoFit/>
          </a:bodyPr>
          <a:lstStyle/>
          <a:p>
            <a:r>
              <a:rPr lang="en-US" sz="1600" b="1" dirty="0" err="1">
                <a:latin typeface="Times New Roman" panose="02020603050405020304" pitchFamily="18" charset="0"/>
                <a:cs typeface="Times New Roman" panose="02020603050405020304" pitchFamily="18" charset="0"/>
              </a:rPr>
              <a:t>Các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độ</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đo</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chính</a:t>
            </a:r>
            <a:r>
              <a:rPr lang="en-US" sz="1600" dirty="0">
                <a:latin typeface="Times New Roman" panose="02020603050405020304" pitchFamily="18" charset="0"/>
                <a:cs typeface="Times New Roman" panose="02020603050405020304" pitchFamily="18" charset="0"/>
              </a:rPr>
              <a:t>: </a:t>
            </a:r>
          </a:p>
          <a:p>
            <a:pPr marL="285750" indent="-285750">
              <a:buFontTx/>
              <a:buChar char="-"/>
            </a:pPr>
            <a:r>
              <a:rPr lang="en-US" sz="1600" b="1" dirty="0" err="1">
                <a:latin typeface="Times New Roman" panose="02020603050405020304" pitchFamily="18" charset="0"/>
                <a:cs typeface="Times New Roman" panose="02020603050405020304" pitchFamily="18" charset="0"/>
              </a:rPr>
              <a:t>Độ</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hỗ</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trợ</a:t>
            </a:r>
            <a:r>
              <a:rPr lang="en-US" sz="1600" b="1" dirty="0">
                <a:latin typeface="Times New Roman" panose="02020603050405020304" pitchFamily="18" charset="0"/>
                <a:cs typeface="Times New Roman" panose="02020603050405020304" pitchFamily="18" charset="0"/>
              </a:rPr>
              <a:t> (Support)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Tỷ</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lệ</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giao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dịch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chứa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tập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hợp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mục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cụ</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so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tổng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giao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dịch</a:t>
            </a:r>
            <a:endParaRPr lang="en-US" sz="1600" dirty="0">
              <a:latin typeface="Times New Roman" panose="02020603050405020304" pitchFamily="18" charset="0"/>
              <a:cs typeface="Times New Roman" panose="02020603050405020304" pitchFamily="18" charset="0"/>
            </a:endParaRPr>
          </a:p>
          <a:p>
            <a:pPr marL="285750" indent="-285750" algn="ctr">
              <a:buFontTx/>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vi-VN" sz="1600" dirty="0">
                <a:latin typeface="Times New Roman" panose="02020603050405020304" pitchFamily="18" charset="0"/>
                <a:cs typeface="Times New Roman" panose="02020603050405020304" pitchFamily="18" charset="0"/>
              </a:rPr>
              <a:t>Ví dụ: Nếu 100 giao dịch và 20 giao dịch chứa {bánh mì, bơ}, thì </a:t>
            </a:r>
            <a:r>
              <a:rPr lang="vi-VN" sz="1600" dirty="0" err="1">
                <a:latin typeface="Times New Roman" panose="02020603050405020304" pitchFamily="18" charset="0"/>
                <a:cs typeface="Times New Roman" panose="02020603050405020304" pitchFamily="18" charset="0"/>
              </a:rPr>
              <a:t>Support</a:t>
            </a:r>
            <a:r>
              <a:rPr lang="vi-VN" sz="1600" dirty="0">
                <a:latin typeface="Times New Roman" panose="02020603050405020304" pitchFamily="18" charset="0"/>
                <a:cs typeface="Times New Roman" panose="02020603050405020304" pitchFamily="18" charset="0"/>
              </a:rPr>
              <a:t>({bánh mì, bơ}) = 20/100 = 0.2 (20%).</a:t>
            </a:r>
            <a:endParaRPr lang="en-US" sz="1600" dirty="0">
              <a:latin typeface="Times New Roman" panose="02020603050405020304" pitchFamily="18" charset="0"/>
              <a:cs typeface="Times New Roman" panose="02020603050405020304" pitchFamily="18" charset="0"/>
            </a:endParaRPr>
          </a:p>
          <a:p>
            <a:pPr marL="285750" indent="-285750">
              <a:buFontTx/>
              <a:buChar char="-"/>
            </a:pPr>
            <a:r>
              <a:rPr lang="en-US" sz="1600" b="1" dirty="0" err="1">
                <a:latin typeface="Times New Roman" panose="02020603050405020304" pitchFamily="18" charset="0"/>
                <a:cs typeface="Times New Roman" panose="02020603050405020304" pitchFamily="18" charset="0"/>
              </a:rPr>
              <a:t>Độ</a:t>
            </a:r>
            <a:r>
              <a:rPr lang="en-US" sz="1600" b="1" dirty="0">
                <a:latin typeface="Times New Roman" panose="02020603050405020304" pitchFamily="18" charset="0"/>
                <a:cs typeface="Times New Roman" panose="02020603050405020304" pitchFamily="18" charset="0"/>
              </a:rPr>
              <a:t> tin </a:t>
            </a:r>
            <a:r>
              <a:rPr lang="en-US" sz="1600" b="1" dirty="0" err="1">
                <a:latin typeface="Times New Roman" panose="02020603050405020304" pitchFamily="18" charset="0"/>
                <a:cs typeface="Times New Roman" panose="02020603050405020304" pitchFamily="18" charset="0"/>
              </a:rPr>
              <a:t>cậy</a:t>
            </a:r>
            <a:r>
              <a:rPr lang="en-US" sz="1600" b="1" dirty="0">
                <a:latin typeface="Times New Roman" panose="02020603050405020304" pitchFamily="18" charset="0"/>
                <a:cs typeface="Times New Roman" panose="02020603050405020304" pitchFamily="18" charset="0"/>
              </a:rPr>
              <a:t> (Confidence)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Tỷ</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lệ</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giao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dịch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chứa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cả</a:t>
            </a:r>
            <a:r>
              <a:rPr lang="en-US" sz="1600" dirty="0">
                <a:latin typeface="Times New Roman" panose="02020603050405020304" pitchFamily="18" charset="0"/>
                <a:cs typeface="Times New Roman" panose="02020603050405020304" pitchFamily="18" charset="0"/>
              </a:rPr>
              <a:t> X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Y so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giao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dịch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chứa</a:t>
            </a:r>
            <a:r>
              <a:rPr lang="en-US" sz="1600" dirty="0">
                <a:latin typeface="Times New Roman" panose="02020603050405020304" pitchFamily="18" charset="0"/>
                <a:cs typeface="Times New Roman" panose="02020603050405020304" pitchFamily="18" charset="0"/>
              </a:rPr>
              <a:t> X.</a:t>
            </a:r>
          </a:p>
          <a:p>
            <a:pPr marL="285750" indent="-285750" algn="ctr">
              <a:buFontTx/>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vi-VN" sz="1600" dirty="0">
                <a:latin typeface="Times New Roman" panose="02020603050405020304" pitchFamily="18" charset="0"/>
                <a:cs typeface="Times New Roman" panose="02020603050405020304" pitchFamily="18" charset="0"/>
              </a:rPr>
              <a:t>Ví dụ: Nếu </a:t>
            </a:r>
            <a:r>
              <a:rPr lang="vi-VN" sz="1600" dirty="0" err="1">
                <a:latin typeface="Times New Roman" panose="02020603050405020304" pitchFamily="18" charset="0"/>
                <a:cs typeface="Times New Roman" panose="02020603050405020304" pitchFamily="18" charset="0"/>
              </a:rPr>
              <a:t>Support</a:t>
            </a:r>
            <a:r>
              <a:rPr lang="vi-VN" sz="1600" dirty="0">
                <a:latin typeface="Times New Roman" panose="02020603050405020304" pitchFamily="18" charset="0"/>
                <a:cs typeface="Times New Roman" panose="02020603050405020304" pitchFamily="18" charset="0"/>
              </a:rPr>
              <a:t>({bánh mì, bơ}) = 0.2 và </a:t>
            </a:r>
            <a:r>
              <a:rPr lang="vi-VN" sz="1600" dirty="0" err="1">
                <a:latin typeface="Times New Roman" panose="02020603050405020304" pitchFamily="18" charset="0"/>
                <a:cs typeface="Times New Roman" panose="02020603050405020304" pitchFamily="18" charset="0"/>
              </a:rPr>
              <a:t>Support</a:t>
            </a:r>
            <a:r>
              <a:rPr lang="vi-VN" sz="1600" dirty="0">
                <a:latin typeface="Times New Roman" panose="02020603050405020304" pitchFamily="18" charset="0"/>
                <a:cs typeface="Times New Roman" panose="02020603050405020304" pitchFamily="18" charset="0"/>
              </a:rPr>
              <a:t>({bánh mì, bơ, sữa}) = 0.1, thì </a:t>
            </a:r>
            <a:r>
              <a:rPr lang="vi-VN" sz="1600" dirty="0" err="1">
                <a:latin typeface="Times New Roman" panose="02020603050405020304" pitchFamily="18" charset="0"/>
                <a:cs typeface="Times New Roman" panose="02020603050405020304" pitchFamily="18" charset="0"/>
              </a:rPr>
              <a:t>Confidence</a:t>
            </a:r>
            <a:r>
              <a:rPr lang="vi-VN" sz="1600" dirty="0">
                <a:latin typeface="Times New Roman" panose="02020603050405020304" pitchFamily="18" charset="0"/>
                <a:cs typeface="Times New Roman" panose="02020603050405020304" pitchFamily="18" charset="0"/>
              </a:rPr>
              <a:t>({bánh mì, bơ} → {sữa}) = 0.1/0.2 = 0.5 (50%).</a:t>
            </a:r>
          </a:p>
          <a:p>
            <a:endParaRPr lang="en-US" sz="1600" b="1" dirty="0">
              <a:latin typeface="Times New Roman" panose="02020603050405020304" pitchFamily="18" charset="0"/>
              <a:cs typeface="Times New Roman" panose="02020603050405020304" pitchFamily="18" charset="0"/>
            </a:endParaRPr>
          </a:p>
          <a:p>
            <a:r>
              <a:rPr lang="vi-VN" sz="1600" b="1" dirty="0">
                <a:latin typeface="Times New Roman" panose="02020603050405020304" pitchFamily="18" charset="0"/>
                <a:cs typeface="Times New Roman" panose="02020603050405020304" pitchFamily="18" charset="0"/>
              </a:rPr>
              <a:t>Độ nâng (</a:t>
            </a:r>
            <a:r>
              <a:rPr lang="vi-VN" sz="1600" b="1" dirty="0" err="1">
                <a:latin typeface="Times New Roman" panose="02020603050405020304" pitchFamily="18" charset="0"/>
                <a:cs typeface="Times New Roman" panose="02020603050405020304" pitchFamily="18" charset="0"/>
              </a:rPr>
              <a:t>Lift</a:t>
            </a:r>
            <a:r>
              <a:rPr lang="vi-VN" sz="1600" b="1" dirty="0">
                <a:latin typeface="Times New Roman" panose="02020603050405020304" pitchFamily="18" charset="0"/>
                <a:cs typeface="Times New Roman" panose="02020603050405020304" pitchFamily="18" charset="0"/>
              </a:rPr>
              <a:t>)</a:t>
            </a:r>
            <a:r>
              <a:rPr lang="vi-VN" sz="1600" dirty="0">
                <a:latin typeface="Times New Roman" panose="02020603050405020304" pitchFamily="18" charset="0"/>
                <a:cs typeface="Times New Roman" panose="02020603050405020304" pitchFamily="18" charset="0"/>
              </a:rPr>
              <a:t>: Đo lường mức độ mà sự xuất hiện của X làm tăng xác suất xuất hiện của Y so với khi Y xuất hiện độc lập.</a:t>
            </a:r>
          </a:p>
          <a:p>
            <a:endParaRPr lang="vi-VN"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Lift &gt; 1 </a:t>
            </a:r>
            <a:r>
              <a:rPr lang="en-US" sz="1600" dirty="0" err="1">
                <a:latin typeface="Times New Roman" panose="02020603050405020304" pitchFamily="18" charset="0"/>
                <a:cs typeface="Times New Roman" panose="02020603050405020304" pitchFamily="18" charset="0"/>
              </a:rPr>
              <a:t>cho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thấy</a:t>
            </a:r>
            <a:r>
              <a:rPr lang="en-US" sz="1600" dirty="0">
                <a:latin typeface="Times New Roman" panose="02020603050405020304" pitchFamily="18" charset="0"/>
                <a:cs typeface="Times New Roman" panose="02020603050405020304" pitchFamily="18" charset="0"/>
              </a:rPr>
              <a:t> X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Y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hệ</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tích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cực</a:t>
            </a:r>
            <a:r>
              <a:rPr lang="en-US" sz="1600" dirty="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p:txBody>
      </p:sp>
      <p:pic>
        <p:nvPicPr>
          <p:cNvPr id="28" name="Hình ảnh 27">
            <a:extLst>
              <a:ext uri="{FF2B5EF4-FFF2-40B4-BE49-F238E27FC236}">
                <a16:creationId xmlns:a16="http://schemas.microsoft.com/office/drawing/2014/main" id="{0C580122-D393-CEA1-879E-7937CF753750}"/>
              </a:ext>
            </a:extLst>
          </p:cNvPr>
          <p:cNvPicPr>
            <a:picLocks noChangeAspect="1"/>
          </p:cNvPicPr>
          <p:nvPr/>
        </p:nvPicPr>
        <p:blipFill>
          <a:blip r:embed="rId2"/>
          <a:stretch>
            <a:fillRect/>
          </a:stretch>
        </p:blipFill>
        <p:spPr>
          <a:xfrm>
            <a:off x="3204952" y="3232831"/>
            <a:ext cx="3019846" cy="505002"/>
          </a:xfrm>
          <a:prstGeom prst="rect">
            <a:avLst/>
          </a:prstGeom>
        </p:spPr>
      </p:pic>
      <p:pic>
        <p:nvPicPr>
          <p:cNvPr id="30" name="Hình ảnh 29">
            <a:extLst>
              <a:ext uri="{FF2B5EF4-FFF2-40B4-BE49-F238E27FC236}">
                <a16:creationId xmlns:a16="http://schemas.microsoft.com/office/drawing/2014/main" id="{92C6A7FF-1576-7E6D-5422-B0FAFE8D16DC}"/>
              </a:ext>
            </a:extLst>
          </p:cNvPr>
          <p:cNvPicPr>
            <a:picLocks noChangeAspect="1"/>
          </p:cNvPicPr>
          <p:nvPr/>
        </p:nvPicPr>
        <p:blipFill>
          <a:blip r:embed="rId3"/>
          <a:stretch>
            <a:fillRect/>
          </a:stretch>
        </p:blipFill>
        <p:spPr>
          <a:xfrm>
            <a:off x="2992237" y="4340423"/>
            <a:ext cx="3232561" cy="530070"/>
          </a:xfrm>
          <a:prstGeom prst="rect">
            <a:avLst/>
          </a:prstGeom>
        </p:spPr>
      </p:pic>
      <p:pic>
        <p:nvPicPr>
          <p:cNvPr id="32" name="Hình ảnh 31">
            <a:extLst>
              <a:ext uri="{FF2B5EF4-FFF2-40B4-BE49-F238E27FC236}">
                <a16:creationId xmlns:a16="http://schemas.microsoft.com/office/drawing/2014/main" id="{6F9F11F0-247F-E0AD-DBDA-DBD3E45B8543}"/>
              </a:ext>
            </a:extLst>
          </p:cNvPr>
          <p:cNvPicPr>
            <a:picLocks noChangeAspect="1"/>
          </p:cNvPicPr>
          <p:nvPr/>
        </p:nvPicPr>
        <p:blipFill>
          <a:blip r:embed="rId4"/>
          <a:stretch>
            <a:fillRect/>
          </a:stretch>
        </p:blipFill>
        <p:spPr>
          <a:xfrm>
            <a:off x="1481990" y="5846167"/>
            <a:ext cx="5039428" cy="647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Office 主题​​">
  <a:themeElements>
    <a:clrScheme name="Offic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6656</TotalTime>
  <Words>5890</Words>
  <Application>Microsoft Office PowerPoint</Application>
  <PresentationFormat>Màn hình rộng</PresentationFormat>
  <Paragraphs>577</Paragraphs>
  <Slides>41</Slides>
  <Notes>16</Notes>
  <HiddenSlides>0</HiddenSlides>
  <MMClips>0</MMClips>
  <ScaleCrop>false</ScaleCrop>
  <HeadingPairs>
    <vt:vector size="6" baseType="variant">
      <vt:variant>
        <vt:lpstr>Phông được Dùng</vt:lpstr>
      </vt:variant>
      <vt:variant>
        <vt:i4>16</vt:i4>
      </vt:variant>
      <vt:variant>
        <vt:lpstr>Chủ đề</vt:lpstr>
      </vt:variant>
      <vt:variant>
        <vt:i4>1</vt:i4>
      </vt:variant>
      <vt:variant>
        <vt:lpstr>Tiêu đề Bản chiếu</vt:lpstr>
      </vt:variant>
      <vt:variant>
        <vt:i4>41</vt:i4>
      </vt:variant>
    </vt:vector>
  </HeadingPairs>
  <TitlesOfParts>
    <vt:vector size="58" baseType="lpstr">
      <vt:lpstr>Courier New</vt:lpstr>
      <vt:lpstr>Times New Roman</vt:lpstr>
      <vt:lpstr>Bahnschrift SemiBold</vt:lpstr>
      <vt:lpstr>Dawning of a New Day</vt:lpstr>
      <vt:lpstr>Aptos Display</vt:lpstr>
      <vt:lpstr>Symbol</vt:lpstr>
      <vt:lpstr>OPPOSans H</vt:lpstr>
      <vt:lpstr>Barlow Condensed</vt:lpstr>
      <vt:lpstr>Barlow Bold</vt:lpstr>
      <vt:lpstr>Montserrat</vt:lpstr>
      <vt:lpstr>Calibri</vt:lpstr>
      <vt:lpstr>Source Han Sans</vt:lpstr>
      <vt:lpstr>Source Han Sans CN Bold</vt:lpstr>
      <vt:lpstr>Aptos</vt:lpstr>
      <vt:lpstr>Arial</vt:lpstr>
      <vt:lpstr>Arial Black</vt:lpstr>
      <vt:lpstr>Office 主题​​</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Tiến Anh Nguyễn</cp:lastModifiedBy>
  <cp:revision>7</cp:revision>
  <dcterms:modified xsi:type="dcterms:W3CDTF">2025-05-21T22:41:18Z</dcterms:modified>
</cp:coreProperties>
</file>